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charts/chart1.xml" ContentType="application/vnd.openxmlformats-officedocument.drawingml.chart+xml"/>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charts/chart2.xml" ContentType="application/vnd.openxmlformats-officedocument.drawingml.chart+xml"/>
  <Override PartName="/ppt/charts/chart3.xml" ContentType="application/vnd.openxmlformats-officedocument.drawingml.chart+xml"/>
  <Override PartName="/ppt/media/image12.jpeg" ContentType="image/jpeg"/>
  <Override PartName="/ppt/media/image13.jpeg" ContentType="image/jpeg"/>
  <Override PartName="/ppt/media/image14.jpeg" ContentType="image/jpeg"/>
  <Override PartName="/ppt/media/image15.jpeg" ContentType="image/jpeg"/>
  <Override PartName="/ppt/charts/chart4.xml" ContentType="application/vnd.openxmlformats-officedocument.drawingml.chart+xml"/>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media/image21.jpeg" ContentType="image/jpeg"/>
  <Override PartName="/ppt/charts/chart8.xml" ContentType="application/vnd.openxmlformats-officedocument.drawingml.chart+xml"/>
  <Override PartName="/ppt/charts/chart9.xml" ContentType="application/vnd.openxmlformats-officedocument.drawingml.chart+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9144000" cy="6858000"/>
  <p:notesSz cx="6858000" cy="9144000"/>
  <p:defaultTextStyle>
    <a:lvl1pPr>
      <a:defRPr>
        <a:latin typeface="+mj-lt"/>
        <a:ea typeface="+mj-ea"/>
        <a:cs typeface="+mj-cs"/>
        <a:sym typeface="Helvetica Neue"/>
      </a:defRPr>
    </a:lvl1pPr>
    <a:lvl2pPr>
      <a:defRPr>
        <a:latin typeface="+mj-lt"/>
        <a:ea typeface="+mj-ea"/>
        <a:cs typeface="+mj-cs"/>
        <a:sym typeface="Helvetica Neue"/>
      </a:defRPr>
    </a:lvl2pPr>
    <a:lvl3pPr>
      <a:defRPr>
        <a:latin typeface="+mj-lt"/>
        <a:ea typeface="+mj-ea"/>
        <a:cs typeface="+mj-cs"/>
        <a:sym typeface="Helvetica Neue"/>
      </a:defRPr>
    </a:lvl3pPr>
    <a:lvl4pPr>
      <a:defRPr>
        <a:latin typeface="+mj-lt"/>
        <a:ea typeface="+mj-ea"/>
        <a:cs typeface="+mj-cs"/>
        <a:sym typeface="Helvetica Neue"/>
      </a:defRPr>
    </a:lvl4pPr>
    <a:lvl5pPr>
      <a:defRPr>
        <a:latin typeface="+mj-lt"/>
        <a:ea typeface="+mj-ea"/>
        <a:cs typeface="+mj-cs"/>
        <a:sym typeface="Helvetica Neue"/>
      </a:defRPr>
    </a:lvl5pPr>
    <a:lvl6pPr>
      <a:defRPr>
        <a:latin typeface="+mj-lt"/>
        <a:ea typeface="+mj-ea"/>
        <a:cs typeface="+mj-cs"/>
        <a:sym typeface="Helvetica Neue"/>
      </a:defRPr>
    </a:lvl6pPr>
    <a:lvl7pPr>
      <a:defRPr>
        <a:latin typeface="+mj-lt"/>
        <a:ea typeface="+mj-ea"/>
        <a:cs typeface="+mj-cs"/>
        <a:sym typeface="Helvetica Neue"/>
      </a:defRPr>
    </a:lvl7pPr>
    <a:lvl8pPr>
      <a:defRPr>
        <a:latin typeface="+mj-lt"/>
        <a:ea typeface="+mj-ea"/>
        <a:cs typeface="+mj-cs"/>
        <a:sym typeface="Helvetica Neue"/>
      </a:defRPr>
    </a:lvl8pPr>
    <a:lvl9pPr>
      <a:defRPr>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b="def" i="def"/>
      <a:tcStyle>
        <a:tcBdr/>
        <a:fill>
          <a:solidFill>
            <a:srgbClr val="EEEEEE"/>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Ref idx="major">
          <a:srgbClr val="000000"/>
        </a:fontRef>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Ref idx="major">
          <a:srgbClr val="000000"/>
        </a:fontRef>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200" u="none">
                <a:solidFill>
                  <a:srgbClr val="000000"/>
                </a:solidFill>
                <a:effectLst/>
                <a:latin typeface="Arial"/>
              </a:defRPr>
            </a:pPr>
            <a:r>
              <a:rPr b="1" i="0" strike="noStrike" sz="200" u="none">
                <a:solidFill>
                  <a:srgbClr val="000000"/>
                </a:solidFill>
                <a:effectLst/>
                <a:latin typeface="Arial"/>
              </a:rPr>
              <a:t>3-D Column 1</a:t>
            </a:r>
          </a:p>
        </c:rich>
      </c:tx>
      <c:layout>
        <c:manualLayout>
          <c:xMode val="edge"/>
          <c:yMode val="edge"/>
          <c:x val="0.44501"/>
          <c:y val="0.005"/>
          <c:w val="0.10998"/>
          <c:h val="0.167704"/>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67704"/>
          <c:w val="1"/>
          <c:h val="0.832296"/>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700" u="none">
                      <a:solidFill>
                        <a:srgbClr val="000000"/>
                      </a:solidFill>
                      <a:effectLst/>
                      <a:latin typeface="Arial"/>
                    </a:defRPr>
                  </a:pPr>
                  <a:r>
                    <a:rPr b="1" i="0" strike="noStrike" sz="7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700" u="none">
                      <a:solidFill>
                        <a:srgbClr val="000000"/>
                      </a:solidFill>
                      <a:effectLst/>
                      <a:latin typeface="Arial"/>
                    </a:defRPr>
                  </a:pPr>
                  <a:r>
                    <a:rPr b="1" i="0" strike="noStrike" sz="7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700" u="none">
                      <a:solidFill>
                        <a:srgbClr val="000000"/>
                      </a:solidFill>
                      <a:effectLst/>
                      <a:latin typeface="Arial"/>
                    </a:defRPr>
                  </a:pPr>
                  <a:r>
                    <a:rPr b="1" i="0" strike="noStrike" sz="7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700" u="none">
                    <a:solidFill>
                      <a:srgbClr val="000000"/>
                    </a:solidFill>
                    <a:effectLst/>
                    <a:latin typeface="Arial"/>
                  </a:defRPr>
                </a:pPr>
                <a:r>
                  <a:rPr b="1" i="0" strike="noStrike" sz="7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4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2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33478"/>
          <c:y val="0.005"/>
          <c:w val="0.133044"/>
          <c:h val="0.147798"/>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47798"/>
          <c:w val="1"/>
          <c:h val="0.852202"/>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33478"/>
          <c:y val="0.005"/>
          <c:w val="0.133044"/>
          <c:h val="0.147798"/>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47798"/>
          <c:w val="1"/>
          <c:h val="0.852202"/>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33478"/>
          <c:y val="0.005"/>
          <c:w val="0.133044"/>
          <c:h val="0.147798"/>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47798"/>
          <c:w val="1"/>
          <c:h val="0.852202"/>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33478"/>
          <c:y val="0.005"/>
          <c:w val="0.133044"/>
          <c:h val="0.147798"/>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47798"/>
          <c:w val="1"/>
          <c:h val="0.852202"/>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33478"/>
          <c:y val="0.005"/>
          <c:w val="0.133044"/>
          <c:h val="0.147798"/>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47798"/>
          <c:w val="1"/>
          <c:h val="0.852202"/>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33478"/>
          <c:y val="0.005"/>
          <c:w val="0.133044"/>
          <c:h val="0.147798"/>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47798"/>
          <c:w val="1"/>
          <c:h val="0.852202"/>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300" u="none">
                    <a:solidFill>
                      <a:srgbClr val="000000"/>
                    </a:solidFill>
                    <a:effectLst/>
                    <a:latin typeface="Arial"/>
                  </a:defRPr>
                </a:pPr>
                <a:r>
                  <a:rPr b="1" i="0" strike="noStrike" sz="13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7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28249"/>
          <c:y val="0.005"/>
          <c:w val="0.143503"/>
          <c:h val="0.150995"/>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50995"/>
          <c:w val="1"/>
          <c:h val="0.849005"/>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6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defRPr b="1" i="0" strike="noStrike" sz="400" u="none">
                <a:solidFill>
                  <a:srgbClr val="000000"/>
                </a:solidFill>
                <a:effectLst/>
                <a:latin typeface="Arial"/>
              </a:defRPr>
            </a:pPr>
            <a:r>
              <a:rPr b="1" i="0" strike="noStrike" sz="400" u="none">
                <a:solidFill>
                  <a:srgbClr val="000000"/>
                </a:solidFill>
                <a:effectLst/>
                <a:latin typeface="Arial"/>
              </a:rPr>
              <a:t>3-D Column 1</a:t>
            </a:r>
          </a:p>
        </c:rich>
      </c:tx>
      <c:layout>
        <c:manualLayout>
          <c:xMode val="edge"/>
          <c:yMode val="edge"/>
          <c:x val="0.428249"/>
          <c:y val="0.005"/>
          <c:w val="0.143503"/>
          <c:h val="0.150995"/>
        </c:manualLayout>
      </c:layout>
      <c:overlay val="1"/>
      <c:spPr>
        <a:noFill/>
        <a:effectLst/>
      </c:spPr>
    </c:title>
    <c:autoTitleDeleted val="1"/>
    <c:view3D>
      <c:rotX val="0"/>
      <c:hPercent val="11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150995"/>
          <c:w val="1"/>
          <c:h val="0.849005"/>
        </c:manualLayout>
      </c:layout>
      <c:bar3DChart>
        <c:barDir val="col"/>
        <c:grouping val="clustered"/>
        <c:varyColors val="0"/>
        <c:ser>
          <c:idx val="0"/>
          <c:order val="0"/>
          <c:tx>
            <c:v>3-D Column 1</c:v>
          </c:tx>
          <c:spPr>
            <a:solidFill>
              <a:srgbClr val="FFCC00"/>
            </a:solidFill>
            <a:ln w="12700" cap="flat">
              <a:noFill/>
              <a:miter lim="400000"/>
            </a:ln>
            <a:effectLst/>
          </c:spPr>
          <c:invertIfNegative val="0"/>
          <c:dPt>
            <c:idx val="0"/>
            <c:spPr>
              <a:solidFill>
                <a:srgbClr val="FFCC00"/>
              </a:solidFill>
              <a:ln w="12700" cap="flat">
                <a:noFill/>
                <a:miter lim="400000"/>
              </a:ln>
              <a:effectLst/>
            </c:spPr>
          </c:dPt>
          <c:dPt>
            <c:idx val="1"/>
            <c:spPr>
              <a:solidFill>
                <a:srgbClr val="FFFF00"/>
              </a:solidFill>
              <a:ln w="12700" cap="flat">
                <a:noFill/>
                <a:miter lim="400000"/>
              </a:ln>
              <a:effectLst/>
            </c:spPr>
          </c:dPt>
          <c:dPt>
            <c:idx val="2"/>
            <c:spPr>
              <a:solidFill>
                <a:srgbClr val="00FF00"/>
              </a:solidFill>
              <a:ln w="12700" cap="flat">
                <a:noFill/>
                <a:miter lim="400000"/>
              </a:ln>
              <a:effectLst/>
            </c:spPr>
          </c:dPt>
          <c:dLbls>
            <c:dLbl>
              <c:idx val="0"/>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dLbl>
            <c:dLbl>
              <c:idx val="1"/>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dLbl>
            <c:dLbl>
              <c:idx val="2"/>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dLbl>
            <c:numFmt formatCode="0%" sourceLinked="0"/>
            <c:txPr>
              <a:bodyPr/>
              <a:lstStyle/>
              <a:p>
                <a:pPr lvl="0">
                  <a:defRPr b="1" i="0" strike="noStrike" sz="1200" u="none">
                    <a:solidFill>
                      <a:srgbClr val="000000"/>
                    </a:solidFill>
                    <a:effectLst/>
                    <a:latin typeface="Arial"/>
                  </a:defRPr>
                </a:pPr>
                <a:r>
                  <a:rPr b="1" i="0" strike="noStrike" sz="1200" u="none">
                    <a:solidFill>
                      <a:srgbClr val="000000"/>
                    </a:solidFill>
                    <a:effectLst/>
                    <a:latin typeface="Arial"/>
                  </a:rPr>
                  <a:t/>
                </a:r>
              </a:p>
            </c:txPr>
            <c:showLegendKey val="0"/>
            <c:showVal val="1"/>
            <c:showCatName val="0"/>
            <c:showSerName val="0"/>
            <c:showPercent val="0"/>
            <c:showBubbleSize val="0"/>
            <c:showLeaderLines val="0"/>
          </c:dLbls>
          <c:cat>
            <c:strLit>
              <c:ptCount val="3"/>
              <c:pt idx="0">
                <c:v> B</c:v>
              </c:pt>
              <c:pt idx="1">
                <c:v> C</c:v>
              </c:pt>
              <c:pt idx="2">
                <c:v> D</c:v>
              </c:pt>
            </c:strLit>
          </c:cat>
          <c:val>
            <c:numLit>
              <c:ptCount val="3"/>
              <c:pt idx="0">
                <c:v>0.000000</c:v>
              </c:pt>
              <c:pt idx="1">
                <c:v>0.000000</c:v>
              </c:pt>
              <c:pt idx="2">
                <c:v>0.000000</c:v>
              </c:pt>
            </c:numLit>
          </c:val>
          <c:shape val="cylinder"/>
        </c:ser>
        <c:gapWidth val="100"/>
        <c:gapDepth val="150"/>
        <c:shape val="cylinder"/>
        <c:axId val="0"/>
        <c:axId val="1"/>
        <c:axId val="2"/>
      </c:bar3DChart>
      <c:catAx>
        <c:axId val="0"/>
        <c:scaling>
          <c:orientation val="minMax"/>
        </c:scaling>
        <c:delete val="0"/>
        <c:axPos val="b"/>
        <c:numFmt formatCode="General" sourceLinked="1"/>
        <c:majorTickMark val="none"/>
        <c:minorTickMark val="none"/>
        <c:tickLblPos val="low"/>
        <c:spPr>
          <a:ln w="12700" cap="flat">
            <a:noFill/>
            <a:prstDash val="solid"/>
            <a:miter lim="400000"/>
          </a:ln>
        </c:spPr>
        <c:txPr>
          <a:bodyPr rot="-2700000"/>
          <a:lstStyle/>
          <a:p>
            <a:pPr lvl="0">
              <a:defRPr b="1" i="0" strike="noStrike" sz="600" u="none">
                <a:solidFill>
                  <a:srgbClr val="000000"/>
                </a:solidFill>
                <a:effectLst/>
                <a:latin typeface="Arial"/>
              </a:defRPr>
            </a:pPr>
          </a:p>
        </c:txPr>
        <c:crossAx val="1"/>
        <c:crosses val="autoZero"/>
        <c:auto val="1"/>
        <c:lblAlgn val="ctr"/>
        <c:noMultiLvlLbl val="1"/>
      </c:catAx>
      <c:valAx>
        <c:axId val="1"/>
        <c:scaling>
          <c:orientation val="minMax"/>
        </c:scaling>
        <c:delete val="0"/>
        <c:axPos val="l"/>
        <c:numFmt formatCode="0%" sourceLinked="0"/>
        <c:majorTickMark val="none"/>
        <c:minorTickMark val="none"/>
        <c:tickLblPos val="none"/>
        <c:spPr>
          <a:ln w="12700" cap="flat">
            <a:noFill/>
            <a:prstDash val="solid"/>
            <a:miter lim="400000"/>
          </a:ln>
        </c:spPr>
        <c:txPr>
          <a:bodyPr rot="0"/>
          <a:lstStyle/>
          <a:p>
            <a:pPr lvl="0">
              <a:defRPr b="1" i="0" strike="noStrike" sz="400" u="none">
                <a:solidFill>
                  <a:srgbClr val="000000"/>
                </a:solidFill>
                <a:effectLst/>
                <a:latin typeface="Arial"/>
              </a:defRPr>
            </a:pPr>
          </a:p>
        </c:txPr>
        <c:crossAx val="0"/>
        <c:crosses val="autoZero"/>
        <c:crossBetween val="between"/>
        <c:majorUnit val="1"/>
        <c:minorUnit val="0.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plotVisOnly val="0"/>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lvl="0"/>
          </a:p>
        </p:txBody>
      </p:sp>
      <p:sp>
        <p:nvSpPr>
          <p:cNvPr id="135" name="Shape 135"/>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8.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2.png"/><Relationship Id="rId7" Type="http://schemas.openxmlformats.org/officeDocument/2006/relationships/image" Target="../media/image19.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jpeg"/><Relationship Id="rId9" Type="http://schemas.openxmlformats.org/officeDocument/2006/relationships/image" Target="../media/image6.png"/><Relationship Id="rId10" Type="http://schemas.openxmlformats.org/officeDocument/2006/relationships/image" Target="../media/image7.png"/><Relationship Id="rId11" Type="http://schemas.openxmlformats.org/officeDocument/2006/relationships/image" Target="../media/image8.png"/><Relationship Id="rId12"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4.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16.png"/><Relationship Id="rId11"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7.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3" name="Shape 13"/>
          <p:cNvSpPr/>
          <p:nvPr>
            <p:ph type="title"/>
          </p:nvPr>
        </p:nvSpPr>
        <p:spPr>
          <a:prstGeom prst="rect">
            <a:avLst/>
          </a:prstGeom>
        </p:spPr>
        <p:txBody>
          <a:bodyPr/>
          <a:lstStyle/>
          <a:p>
            <a:pPr lvl="0"/>
          </a:p>
        </p:txBody>
      </p:sp>
      <p:sp>
        <p:nvSpPr>
          <p:cNvPr id="14" name="Shape 14"/>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10" name="image1.png"/>
          <p:cNvPicPr/>
          <p:nvPr/>
        </p:nvPicPr>
        <p:blipFill>
          <a:blip r:embed="rId2">
            <a:extLst/>
          </a:blip>
          <a:stretch>
            <a:fillRect/>
          </a:stretch>
        </p:blipFill>
        <p:spPr>
          <a:xfrm>
            <a:off x="0" y="0"/>
            <a:ext cx="9144000" cy="6856414"/>
          </a:xfrm>
          <a:prstGeom prst="rect">
            <a:avLst/>
          </a:prstGeom>
          <a:ln w="12700">
            <a:miter lim="400000"/>
          </a:ln>
        </p:spPr>
      </p:pic>
      <p:pic>
        <p:nvPicPr>
          <p:cNvPr id="111" name="image2.png"/>
          <p:cNvPicPr/>
          <p:nvPr/>
        </p:nvPicPr>
        <p:blipFill>
          <a:blip r:embed="rId3">
            <a:extLst/>
          </a:blip>
          <a:srcRect l="0" t="0" r="9271" b="2941"/>
          <a:stretch>
            <a:fillRect/>
          </a:stretch>
        </p:blipFill>
        <p:spPr>
          <a:xfrm>
            <a:off x="847724" y="6067423"/>
            <a:ext cx="8296278" cy="785815"/>
          </a:xfrm>
          <a:prstGeom prst="rect">
            <a:avLst/>
          </a:prstGeom>
          <a:ln w="12700">
            <a:miter lim="400000"/>
          </a:ln>
        </p:spPr>
      </p:pic>
      <p:pic>
        <p:nvPicPr>
          <p:cNvPr id="112" name="image10.png"/>
          <p:cNvPicPr/>
          <p:nvPr/>
        </p:nvPicPr>
        <p:blipFill>
          <a:blip r:embed="rId4">
            <a:extLst/>
          </a:blip>
          <a:stretch>
            <a:fillRect/>
          </a:stretch>
        </p:blipFill>
        <p:spPr>
          <a:xfrm>
            <a:off x="8020050" y="6315075"/>
            <a:ext cx="441325" cy="441325"/>
          </a:xfrm>
          <a:prstGeom prst="rect">
            <a:avLst/>
          </a:prstGeom>
          <a:ln w="12700">
            <a:miter lim="400000"/>
          </a:ln>
        </p:spPr>
      </p:pic>
      <p:pic>
        <p:nvPicPr>
          <p:cNvPr id="113" name="image11.png"/>
          <p:cNvPicPr/>
          <p:nvPr/>
        </p:nvPicPr>
        <p:blipFill>
          <a:blip r:embed="rId5">
            <a:extLst/>
          </a:blip>
          <a:stretch>
            <a:fillRect/>
          </a:stretch>
        </p:blipFill>
        <p:spPr>
          <a:xfrm>
            <a:off x="8416925" y="6315075"/>
            <a:ext cx="441325" cy="441325"/>
          </a:xfrm>
          <a:prstGeom prst="rect">
            <a:avLst/>
          </a:prstGeom>
          <a:ln w="12700">
            <a:miter lim="400000"/>
          </a:ln>
        </p:spPr>
      </p:pic>
      <p:pic>
        <p:nvPicPr>
          <p:cNvPr id="114"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115" name="image18.png"/>
          <p:cNvPicPr/>
          <p:nvPr/>
        </p:nvPicPr>
        <p:blipFill>
          <a:blip r:embed="rId7">
            <a:extLst/>
          </a:blip>
          <a:stretch>
            <a:fillRect/>
          </a:stretch>
        </p:blipFill>
        <p:spPr>
          <a:xfrm>
            <a:off x="581025" y="657225"/>
            <a:ext cx="6738939" cy="2990850"/>
          </a:xfrm>
          <a:prstGeom prst="rect">
            <a:avLst/>
          </a:prstGeom>
          <a:ln w="12700">
            <a:miter lim="400000"/>
          </a:ln>
        </p:spPr>
      </p:pic>
      <p:pic>
        <p:nvPicPr>
          <p:cNvPr id="116" name="image6.png"/>
          <p:cNvPicPr/>
          <p:nvPr/>
        </p:nvPicPr>
        <p:blipFill>
          <a:blip r:embed="rId8">
            <a:extLst/>
          </a:blip>
          <a:stretch>
            <a:fillRect/>
          </a:stretch>
        </p:blipFill>
        <p:spPr>
          <a:xfrm>
            <a:off x="6400800" y="6315075"/>
            <a:ext cx="990600" cy="441325"/>
          </a:xfrm>
          <a:prstGeom prst="rect">
            <a:avLst/>
          </a:prstGeom>
          <a:ln w="12700">
            <a:miter lim="400000"/>
          </a:ln>
        </p:spPr>
      </p:pic>
      <p:pic>
        <p:nvPicPr>
          <p:cNvPr id="117" name="image7.png"/>
          <p:cNvPicPr/>
          <p:nvPr/>
        </p:nvPicPr>
        <p:blipFill>
          <a:blip r:embed="rId9">
            <a:extLst/>
          </a:blip>
          <a:stretch>
            <a:fillRect/>
          </a:stretch>
        </p:blipFill>
        <p:spPr>
          <a:xfrm>
            <a:off x="1819275" y="0"/>
            <a:ext cx="7324725" cy="419100"/>
          </a:xfrm>
          <a:prstGeom prst="rect">
            <a:avLst/>
          </a:prstGeom>
          <a:ln w="12700">
            <a:miter lim="400000"/>
          </a:ln>
        </p:spPr>
      </p:pic>
      <p:pic>
        <p:nvPicPr>
          <p:cNvPr id="118" name="image8.png"/>
          <p:cNvPicPr/>
          <p:nvPr/>
        </p:nvPicPr>
        <p:blipFill>
          <a:blip r:embed="rId10">
            <a:extLst/>
          </a:blip>
          <a:stretch>
            <a:fillRect/>
          </a:stretch>
        </p:blipFill>
        <p:spPr>
          <a:xfrm>
            <a:off x="0" y="-28575"/>
            <a:ext cx="1143000" cy="641350"/>
          </a:xfrm>
          <a:prstGeom prst="rect">
            <a:avLst/>
          </a:prstGeom>
          <a:ln w="12700">
            <a:miter lim="400000"/>
          </a:ln>
        </p:spPr>
      </p:pic>
      <p:pic>
        <p:nvPicPr>
          <p:cNvPr id="119" name="image4.png"/>
          <p:cNvPicPr/>
          <p:nvPr/>
        </p:nvPicPr>
        <p:blipFill>
          <a:blip r:embed="rId11">
            <a:extLst/>
          </a:blip>
          <a:stretch>
            <a:fillRect/>
          </a:stretch>
        </p:blipFill>
        <p:spPr>
          <a:xfrm>
            <a:off x="5854700" y="6315075"/>
            <a:ext cx="441325" cy="441325"/>
          </a:xfrm>
          <a:prstGeom prst="rect">
            <a:avLst/>
          </a:prstGeom>
          <a:ln w="12700">
            <a:miter lim="400000"/>
          </a:ln>
        </p:spPr>
      </p:pic>
      <p:sp>
        <p:nvSpPr>
          <p:cNvPr id="120" name="Shape 120"/>
          <p:cNvSpPr/>
          <p:nvPr>
            <p:ph type="title"/>
          </p:nvPr>
        </p:nvSpPr>
        <p:spPr>
          <a:prstGeom prst="rect">
            <a:avLst/>
          </a:prstGeom>
          <a:extLst>
            <a:ext uri="{C572A759-6A51-4108-AA02-DFA0A04FC94B}">
              <ma14:wrappingTextBoxFlag xmlns:ma14="http://schemas.microsoft.com/office/mac/drawingml/2011/main" val="1"/>
            </a:ext>
          </a:extLst>
        </p:spPr>
        <p:txBody>
          <a:bodyPr/>
          <a:lstStyle/>
          <a:p>
            <a:pPr lvl="0">
              <a:defRPr sz="1800"/>
            </a:pPr>
            <a:r>
              <a:rPr sz="1200"/>
              <a:t>Click to edit Master title style</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22" name="image2.jpeg"/>
          <p:cNvPicPr/>
          <p:nvPr/>
        </p:nvPicPr>
        <p:blipFill>
          <a:blip r:embed="rId2">
            <a:extLst/>
          </a:blip>
          <a:stretch>
            <a:fillRect/>
          </a:stretch>
        </p:blipFill>
        <p:spPr>
          <a:xfrm>
            <a:off x="0" y="0"/>
            <a:ext cx="9144000" cy="6858000"/>
          </a:xfrm>
          <a:prstGeom prst="rect">
            <a:avLst/>
          </a:prstGeom>
          <a:ln w="12700">
            <a:miter lim="400000"/>
          </a:ln>
        </p:spPr>
      </p:pic>
      <p:pic>
        <p:nvPicPr>
          <p:cNvPr id="123" name="image1.png"/>
          <p:cNvPicPr/>
          <p:nvPr/>
        </p:nvPicPr>
        <p:blipFill>
          <a:blip r:embed="rId3">
            <a:extLst/>
          </a:blip>
          <a:stretch>
            <a:fillRect/>
          </a:stretch>
        </p:blipFill>
        <p:spPr>
          <a:xfrm>
            <a:off x="0" y="0"/>
            <a:ext cx="9144000" cy="6856414"/>
          </a:xfrm>
          <a:prstGeom prst="rect">
            <a:avLst/>
          </a:prstGeom>
          <a:ln w="12700">
            <a:miter lim="400000"/>
          </a:ln>
        </p:spPr>
      </p:pic>
      <p:pic>
        <p:nvPicPr>
          <p:cNvPr id="124" name="image2.png"/>
          <p:cNvPicPr/>
          <p:nvPr/>
        </p:nvPicPr>
        <p:blipFill>
          <a:blip r:embed="rId4">
            <a:extLst/>
          </a:blip>
          <a:srcRect l="0" t="0" r="9271" b="2941"/>
          <a:stretch>
            <a:fillRect/>
          </a:stretch>
        </p:blipFill>
        <p:spPr>
          <a:xfrm>
            <a:off x="847724" y="6067423"/>
            <a:ext cx="8296278" cy="785815"/>
          </a:xfrm>
          <a:prstGeom prst="rect">
            <a:avLst/>
          </a:prstGeom>
          <a:ln w="12700">
            <a:miter lim="400000"/>
          </a:ln>
        </p:spPr>
      </p:pic>
      <p:pic>
        <p:nvPicPr>
          <p:cNvPr id="125" name="image10.png"/>
          <p:cNvPicPr/>
          <p:nvPr/>
        </p:nvPicPr>
        <p:blipFill>
          <a:blip r:embed="rId5">
            <a:extLst/>
          </a:blip>
          <a:stretch>
            <a:fillRect/>
          </a:stretch>
        </p:blipFill>
        <p:spPr>
          <a:xfrm>
            <a:off x="8020050" y="6315075"/>
            <a:ext cx="441325" cy="441325"/>
          </a:xfrm>
          <a:prstGeom prst="rect">
            <a:avLst/>
          </a:prstGeom>
          <a:ln w="12700">
            <a:miter lim="400000"/>
          </a:ln>
        </p:spPr>
      </p:pic>
      <p:pic>
        <p:nvPicPr>
          <p:cNvPr id="126"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127" name="image19.png"/>
          <p:cNvPicPr/>
          <p:nvPr/>
        </p:nvPicPr>
        <p:blipFill>
          <a:blip r:embed="rId7">
            <a:extLst/>
          </a:blip>
          <a:stretch>
            <a:fillRect/>
          </a:stretch>
        </p:blipFill>
        <p:spPr>
          <a:xfrm>
            <a:off x="8416925" y="6315075"/>
            <a:ext cx="441325" cy="441325"/>
          </a:xfrm>
          <a:prstGeom prst="rect">
            <a:avLst/>
          </a:prstGeom>
          <a:ln w="12700">
            <a:miter lim="400000"/>
          </a:ln>
        </p:spPr>
      </p:pic>
      <p:pic>
        <p:nvPicPr>
          <p:cNvPr id="128" name="image6.png"/>
          <p:cNvPicPr/>
          <p:nvPr/>
        </p:nvPicPr>
        <p:blipFill>
          <a:blip r:embed="rId8">
            <a:extLst/>
          </a:blip>
          <a:stretch>
            <a:fillRect/>
          </a:stretch>
        </p:blipFill>
        <p:spPr>
          <a:xfrm>
            <a:off x="6400800" y="6315075"/>
            <a:ext cx="990600" cy="441325"/>
          </a:xfrm>
          <a:prstGeom prst="rect">
            <a:avLst/>
          </a:prstGeom>
          <a:ln w="12700">
            <a:miter lim="400000"/>
          </a:ln>
        </p:spPr>
      </p:pic>
      <p:pic>
        <p:nvPicPr>
          <p:cNvPr id="129" name="image7.png"/>
          <p:cNvPicPr/>
          <p:nvPr/>
        </p:nvPicPr>
        <p:blipFill>
          <a:blip r:embed="rId9">
            <a:extLst/>
          </a:blip>
          <a:stretch>
            <a:fillRect/>
          </a:stretch>
        </p:blipFill>
        <p:spPr>
          <a:xfrm>
            <a:off x="1819275" y="0"/>
            <a:ext cx="7324725" cy="419100"/>
          </a:xfrm>
          <a:prstGeom prst="rect">
            <a:avLst/>
          </a:prstGeom>
          <a:ln w="12700">
            <a:miter lim="400000"/>
          </a:ln>
        </p:spPr>
      </p:pic>
      <p:pic>
        <p:nvPicPr>
          <p:cNvPr id="130" name="image8.png"/>
          <p:cNvPicPr/>
          <p:nvPr/>
        </p:nvPicPr>
        <p:blipFill>
          <a:blip r:embed="rId10">
            <a:extLst/>
          </a:blip>
          <a:stretch>
            <a:fillRect/>
          </a:stretch>
        </p:blipFill>
        <p:spPr>
          <a:xfrm>
            <a:off x="0" y="-28575"/>
            <a:ext cx="1143000" cy="641350"/>
          </a:xfrm>
          <a:prstGeom prst="rect">
            <a:avLst/>
          </a:prstGeom>
          <a:ln w="12700">
            <a:miter lim="400000"/>
          </a:ln>
        </p:spPr>
      </p:pic>
      <p:pic>
        <p:nvPicPr>
          <p:cNvPr id="131" name="image4.png"/>
          <p:cNvPicPr/>
          <p:nvPr/>
        </p:nvPicPr>
        <p:blipFill>
          <a:blip r:embed="rId11">
            <a:extLst/>
          </a:blip>
          <a:stretch>
            <a:fillRect/>
          </a:stretch>
        </p:blipFill>
        <p:spPr>
          <a:xfrm>
            <a:off x="5854700" y="6315075"/>
            <a:ext cx="441325" cy="441325"/>
          </a:xfrm>
          <a:prstGeom prst="rect">
            <a:avLst/>
          </a:prstGeom>
          <a:ln w="12700">
            <a:miter lim="400000"/>
          </a:ln>
        </p:spPr>
      </p:pic>
      <p:sp>
        <p:nvSpPr>
          <p:cNvPr id="132" name="Shape 132"/>
          <p:cNvSpPr/>
          <p:nvPr>
            <p:ph type="title"/>
          </p:nvPr>
        </p:nvSpPr>
        <p:spPr>
          <a:prstGeom prst="rect">
            <a:avLst/>
          </a:prstGeom>
        </p:spPr>
        <p:txBody>
          <a:bodyPr/>
          <a:lstStyle/>
          <a:p>
            <a:pPr lvl="0"/>
          </a:p>
        </p:txBody>
      </p:sp>
      <p:sp>
        <p:nvSpPr>
          <p:cNvPr id="133" name="Shape 133"/>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Default 0">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p>
        </p:txBody>
      </p:sp>
      <p:sp>
        <p:nvSpPr>
          <p:cNvPr id="17" name="Shape 17"/>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19" name="image9.png"/>
          <p:cNvPicPr/>
          <p:nvPr/>
        </p:nvPicPr>
        <p:blipFill>
          <a:blip r:embed="rId2">
            <a:extLst/>
          </a:blip>
          <a:stretch>
            <a:fillRect/>
          </a:stretch>
        </p:blipFill>
        <p:spPr>
          <a:xfrm>
            <a:off x="598487" y="657225"/>
            <a:ext cx="6792914" cy="625475"/>
          </a:xfrm>
          <a:prstGeom prst="rect">
            <a:avLst/>
          </a:prstGeom>
          <a:ln w="12700">
            <a:miter lim="400000"/>
          </a:ln>
        </p:spPr>
      </p:pic>
      <p:pic>
        <p:nvPicPr>
          <p:cNvPr id="20" name="image1.png"/>
          <p:cNvPicPr/>
          <p:nvPr/>
        </p:nvPicPr>
        <p:blipFill>
          <a:blip r:embed="rId3">
            <a:extLst/>
          </a:blip>
          <a:stretch>
            <a:fillRect/>
          </a:stretch>
        </p:blipFill>
        <p:spPr>
          <a:xfrm>
            <a:off x="0" y="0"/>
            <a:ext cx="9144000" cy="6856414"/>
          </a:xfrm>
          <a:prstGeom prst="rect">
            <a:avLst/>
          </a:prstGeom>
          <a:ln w="12700">
            <a:miter lim="400000"/>
          </a:ln>
        </p:spPr>
      </p:pic>
      <p:pic>
        <p:nvPicPr>
          <p:cNvPr id="21" name="image2.png"/>
          <p:cNvPicPr/>
          <p:nvPr/>
        </p:nvPicPr>
        <p:blipFill>
          <a:blip r:embed="rId4">
            <a:extLst/>
          </a:blip>
          <a:srcRect l="0" t="0" r="9271" b="2941"/>
          <a:stretch>
            <a:fillRect/>
          </a:stretch>
        </p:blipFill>
        <p:spPr>
          <a:xfrm>
            <a:off x="847724" y="6067423"/>
            <a:ext cx="8296278" cy="785815"/>
          </a:xfrm>
          <a:prstGeom prst="rect">
            <a:avLst/>
          </a:prstGeom>
          <a:ln w="12700">
            <a:miter lim="400000"/>
          </a:ln>
        </p:spPr>
      </p:pic>
      <p:pic>
        <p:nvPicPr>
          <p:cNvPr id="22" name="image10.png"/>
          <p:cNvPicPr/>
          <p:nvPr/>
        </p:nvPicPr>
        <p:blipFill>
          <a:blip r:embed="rId5">
            <a:extLst/>
          </a:blip>
          <a:stretch>
            <a:fillRect/>
          </a:stretch>
        </p:blipFill>
        <p:spPr>
          <a:xfrm>
            <a:off x="8020050" y="6315075"/>
            <a:ext cx="441325" cy="441325"/>
          </a:xfrm>
          <a:prstGeom prst="rect">
            <a:avLst/>
          </a:prstGeom>
          <a:ln w="12700">
            <a:miter lim="400000"/>
          </a:ln>
        </p:spPr>
      </p:pic>
      <p:pic>
        <p:nvPicPr>
          <p:cNvPr id="23" name="image11.png"/>
          <p:cNvPicPr/>
          <p:nvPr/>
        </p:nvPicPr>
        <p:blipFill>
          <a:blip r:embed="rId6">
            <a:extLst/>
          </a:blip>
          <a:stretch>
            <a:fillRect/>
          </a:stretch>
        </p:blipFill>
        <p:spPr>
          <a:xfrm>
            <a:off x="8416925" y="6315075"/>
            <a:ext cx="441325" cy="441325"/>
          </a:xfrm>
          <a:prstGeom prst="rect">
            <a:avLst/>
          </a:prstGeom>
          <a:ln w="12700">
            <a:miter lim="400000"/>
          </a:ln>
        </p:spPr>
      </p:pic>
      <p:pic>
        <p:nvPicPr>
          <p:cNvPr id="24" name="image12.png"/>
          <p:cNvPicPr/>
          <p:nvPr/>
        </p:nvPicPr>
        <p:blipFill>
          <a:blip r:embed="rId7">
            <a:extLst/>
          </a:blip>
          <a:stretch>
            <a:fillRect/>
          </a:stretch>
        </p:blipFill>
        <p:spPr>
          <a:xfrm>
            <a:off x="7515225" y="6315075"/>
            <a:ext cx="441325" cy="441325"/>
          </a:xfrm>
          <a:prstGeom prst="rect">
            <a:avLst/>
          </a:prstGeom>
          <a:ln w="12700">
            <a:miter lim="400000"/>
          </a:ln>
        </p:spPr>
      </p:pic>
      <p:pic>
        <p:nvPicPr>
          <p:cNvPr id="25" name="image1.jpeg"/>
          <p:cNvPicPr/>
          <p:nvPr/>
        </p:nvPicPr>
        <p:blipFill>
          <a:blip r:embed="rId8">
            <a:extLst/>
          </a:blip>
          <a:stretch>
            <a:fillRect/>
          </a:stretch>
        </p:blipFill>
        <p:spPr>
          <a:xfrm>
            <a:off x="7467600" y="776287"/>
            <a:ext cx="1222375" cy="376239"/>
          </a:xfrm>
          <a:prstGeom prst="rect">
            <a:avLst/>
          </a:prstGeom>
          <a:ln w="12700">
            <a:miter lim="400000"/>
          </a:ln>
        </p:spPr>
      </p:pic>
      <p:sp>
        <p:nvSpPr>
          <p:cNvPr id="26" name="Shape 26"/>
          <p:cNvSpPr/>
          <p:nvPr/>
        </p:nvSpPr>
        <p:spPr>
          <a:xfrm>
            <a:off x="3886200" y="800099"/>
            <a:ext cx="3124200" cy="3506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b="1">
                <a:solidFill>
                  <a:srgbClr val="18984C"/>
                </a:solidFill>
                <a:latin typeface="Arial"/>
                <a:ea typeface="Arial"/>
                <a:cs typeface="Arial"/>
                <a:sym typeface="Arial"/>
              </a:defRPr>
            </a:lvl1pPr>
          </a:lstStyle>
          <a:p>
            <a:pPr lvl="0">
              <a:defRPr b="0">
                <a:solidFill>
                  <a:srgbClr val="000000"/>
                </a:solidFill>
              </a:defRPr>
            </a:pPr>
            <a:r>
              <a:rPr b="1">
                <a:solidFill>
                  <a:srgbClr val="18984C"/>
                </a:solidFill>
              </a:rPr>
              <a:t>Over Chapter 4</a:t>
            </a:r>
          </a:p>
        </p:txBody>
      </p:sp>
      <p:pic>
        <p:nvPicPr>
          <p:cNvPr id="27" name="image6.png"/>
          <p:cNvPicPr/>
          <p:nvPr/>
        </p:nvPicPr>
        <p:blipFill>
          <a:blip r:embed="rId9">
            <a:extLst/>
          </a:blip>
          <a:stretch>
            <a:fillRect/>
          </a:stretch>
        </p:blipFill>
        <p:spPr>
          <a:xfrm>
            <a:off x="6400800" y="6315075"/>
            <a:ext cx="990600" cy="441325"/>
          </a:xfrm>
          <a:prstGeom prst="rect">
            <a:avLst/>
          </a:prstGeom>
          <a:ln w="12700">
            <a:miter lim="400000"/>
          </a:ln>
        </p:spPr>
      </p:pic>
      <p:pic>
        <p:nvPicPr>
          <p:cNvPr id="28" name="image7.png"/>
          <p:cNvPicPr/>
          <p:nvPr/>
        </p:nvPicPr>
        <p:blipFill>
          <a:blip r:embed="rId10">
            <a:extLst/>
          </a:blip>
          <a:stretch>
            <a:fillRect/>
          </a:stretch>
        </p:blipFill>
        <p:spPr>
          <a:xfrm>
            <a:off x="1819275" y="0"/>
            <a:ext cx="7324725" cy="419100"/>
          </a:xfrm>
          <a:prstGeom prst="rect">
            <a:avLst/>
          </a:prstGeom>
          <a:ln w="12700">
            <a:miter lim="400000"/>
          </a:ln>
        </p:spPr>
      </p:pic>
      <p:pic>
        <p:nvPicPr>
          <p:cNvPr id="29" name="image8.png"/>
          <p:cNvPicPr/>
          <p:nvPr/>
        </p:nvPicPr>
        <p:blipFill>
          <a:blip r:embed="rId11">
            <a:extLst/>
          </a:blip>
          <a:stretch>
            <a:fillRect/>
          </a:stretch>
        </p:blipFill>
        <p:spPr>
          <a:xfrm>
            <a:off x="0" y="-28575"/>
            <a:ext cx="1143000" cy="641350"/>
          </a:xfrm>
          <a:prstGeom prst="rect">
            <a:avLst/>
          </a:prstGeom>
          <a:ln w="12700">
            <a:miter lim="400000"/>
          </a:ln>
        </p:spPr>
      </p:pic>
      <p:pic>
        <p:nvPicPr>
          <p:cNvPr id="30" name="image4.png"/>
          <p:cNvPicPr/>
          <p:nvPr/>
        </p:nvPicPr>
        <p:blipFill>
          <a:blip r:embed="rId12">
            <a:extLst/>
          </a:blip>
          <a:stretch>
            <a:fillRect/>
          </a:stretch>
        </p:blipFill>
        <p:spPr>
          <a:xfrm>
            <a:off x="5854700" y="6315075"/>
            <a:ext cx="441325" cy="441325"/>
          </a:xfrm>
          <a:prstGeom prst="rect">
            <a:avLst/>
          </a:prstGeom>
          <a:ln w="12700">
            <a:miter lim="400000"/>
          </a:ln>
        </p:spPr>
      </p:pic>
      <p:sp>
        <p:nvSpPr>
          <p:cNvPr id="31" name="Shape 31"/>
          <p:cNvSpPr/>
          <p:nvPr>
            <p:ph type="title"/>
          </p:nvPr>
        </p:nvSpPr>
        <p:spPr>
          <a:prstGeom prst="rect">
            <a:avLst/>
          </a:prstGeom>
        </p:spPr>
        <p:txBody>
          <a:bodyPr/>
          <a:lstStyle/>
          <a:p>
            <a:pPr lvl="0"/>
          </a:p>
        </p:txBody>
      </p:sp>
      <p:sp>
        <p:nvSpPr>
          <p:cNvPr id="32" name="Shape 32"/>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34" name="image1.png"/>
          <p:cNvPicPr/>
          <p:nvPr/>
        </p:nvPicPr>
        <p:blipFill>
          <a:blip r:embed="rId2">
            <a:extLst/>
          </a:blip>
          <a:stretch>
            <a:fillRect/>
          </a:stretch>
        </p:blipFill>
        <p:spPr>
          <a:xfrm>
            <a:off x="0" y="0"/>
            <a:ext cx="9144000" cy="6856414"/>
          </a:xfrm>
          <a:prstGeom prst="rect">
            <a:avLst/>
          </a:prstGeom>
          <a:ln w="12700">
            <a:miter lim="400000"/>
          </a:ln>
        </p:spPr>
      </p:pic>
      <p:pic>
        <p:nvPicPr>
          <p:cNvPr id="35" name="image2.png"/>
          <p:cNvPicPr/>
          <p:nvPr/>
        </p:nvPicPr>
        <p:blipFill>
          <a:blip r:embed="rId3">
            <a:extLst/>
          </a:blip>
          <a:srcRect l="0" t="0" r="9271" b="2941"/>
          <a:stretch>
            <a:fillRect/>
          </a:stretch>
        </p:blipFill>
        <p:spPr>
          <a:xfrm>
            <a:off x="847724" y="6067423"/>
            <a:ext cx="8296278" cy="785815"/>
          </a:xfrm>
          <a:prstGeom prst="rect">
            <a:avLst/>
          </a:prstGeom>
          <a:ln w="12700">
            <a:miter lim="400000"/>
          </a:ln>
        </p:spPr>
      </p:pic>
      <p:pic>
        <p:nvPicPr>
          <p:cNvPr id="36" name="image10.png"/>
          <p:cNvPicPr/>
          <p:nvPr/>
        </p:nvPicPr>
        <p:blipFill>
          <a:blip r:embed="rId4">
            <a:extLst/>
          </a:blip>
          <a:stretch>
            <a:fillRect/>
          </a:stretch>
        </p:blipFill>
        <p:spPr>
          <a:xfrm>
            <a:off x="8020050" y="6315075"/>
            <a:ext cx="441325" cy="441325"/>
          </a:xfrm>
          <a:prstGeom prst="rect">
            <a:avLst/>
          </a:prstGeom>
          <a:ln w="12700">
            <a:miter lim="400000"/>
          </a:ln>
        </p:spPr>
      </p:pic>
      <p:pic>
        <p:nvPicPr>
          <p:cNvPr id="37" name="image11.png"/>
          <p:cNvPicPr/>
          <p:nvPr/>
        </p:nvPicPr>
        <p:blipFill>
          <a:blip r:embed="rId5">
            <a:extLst/>
          </a:blip>
          <a:stretch>
            <a:fillRect/>
          </a:stretch>
        </p:blipFill>
        <p:spPr>
          <a:xfrm>
            <a:off x="8416925" y="6315075"/>
            <a:ext cx="441325" cy="441325"/>
          </a:xfrm>
          <a:prstGeom prst="rect">
            <a:avLst/>
          </a:prstGeom>
          <a:ln w="12700">
            <a:miter lim="400000"/>
          </a:ln>
        </p:spPr>
      </p:pic>
      <p:pic>
        <p:nvPicPr>
          <p:cNvPr id="38"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39" name="image6.png"/>
          <p:cNvPicPr/>
          <p:nvPr/>
        </p:nvPicPr>
        <p:blipFill>
          <a:blip r:embed="rId7">
            <a:extLst/>
          </a:blip>
          <a:stretch>
            <a:fillRect/>
          </a:stretch>
        </p:blipFill>
        <p:spPr>
          <a:xfrm>
            <a:off x="6400800" y="6315075"/>
            <a:ext cx="990600" cy="441325"/>
          </a:xfrm>
          <a:prstGeom prst="rect">
            <a:avLst/>
          </a:prstGeom>
          <a:ln w="12700">
            <a:miter lim="400000"/>
          </a:ln>
        </p:spPr>
      </p:pic>
      <p:pic>
        <p:nvPicPr>
          <p:cNvPr id="40" name="image7.png"/>
          <p:cNvPicPr/>
          <p:nvPr/>
        </p:nvPicPr>
        <p:blipFill>
          <a:blip r:embed="rId8">
            <a:extLst/>
          </a:blip>
          <a:stretch>
            <a:fillRect/>
          </a:stretch>
        </p:blipFill>
        <p:spPr>
          <a:xfrm>
            <a:off x="1819275" y="0"/>
            <a:ext cx="7324725" cy="419100"/>
          </a:xfrm>
          <a:prstGeom prst="rect">
            <a:avLst/>
          </a:prstGeom>
          <a:ln w="12700">
            <a:miter lim="400000"/>
          </a:ln>
        </p:spPr>
      </p:pic>
      <p:pic>
        <p:nvPicPr>
          <p:cNvPr id="41" name="image8.png"/>
          <p:cNvPicPr/>
          <p:nvPr/>
        </p:nvPicPr>
        <p:blipFill>
          <a:blip r:embed="rId9">
            <a:extLst/>
          </a:blip>
          <a:stretch>
            <a:fillRect/>
          </a:stretch>
        </p:blipFill>
        <p:spPr>
          <a:xfrm>
            <a:off x="0" y="-28575"/>
            <a:ext cx="1143000" cy="641350"/>
          </a:xfrm>
          <a:prstGeom prst="rect">
            <a:avLst/>
          </a:prstGeom>
          <a:ln w="12700">
            <a:miter lim="400000"/>
          </a:ln>
        </p:spPr>
      </p:pic>
      <p:pic>
        <p:nvPicPr>
          <p:cNvPr id="42" name="image4.png"/>
          <p:cNvPicPr/>
          <p:nvPr/>
        </p:nvPicPr>
        <p:blipFill>
          <a:blip r:embed="rId10">
            <a:extLst/>
          </a:blip>
          <a:stretch>
            <a:fillRect/>
          </a:stretch>
        </p:blipFill>
        <p:spPr>
          <a:xfrm>
            <a:off x="5854700" y="6315075"/>
            <a:ext cx="441325" cy="441325"/>
          </a:xfrm>
          <a:prstGeom prst="rect">
            <a:avLst/>
          </a:prstGeom>
          <a:ln w="12700">
            <a:miter lim="400000"/>
          </a:ln>
        </p:spPr>
      </p:pic>
      <p:sp>
        <p:nvSpPr>
          <p:cNvPr id="43" name="Shape 43"/>
          <p:cNvSpPr/>
          <p:nvPr>
            <p:ph type="title"/>
          </p:nvPr>
        </p:nvSpPr>
        <p:spPr>
          <a:prstGeom prst="rect">
            <a:avLst/>
          </a:prstGeom>
        </p:spPr>
        <p:txBody>
          <a:bodyPr/>
          <a:lstStyle/>
          <a:p>
            <a:pPr lvl="0"/>
          </a:p>
        </p:txBody>
      </p:sp>
      <p:sp>
        <p:nvSpPr>
          <p:cNvPr id="44" name="Shape 44"/>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46" name="image1.png"/>
          <p:cNvPicPr/>
          <p:nvPr/>
        </p:nvPicPr>
        <p:blipFill>
          <a:blip r:embed="rId2">
            <a:extLst/>
          </a:blip>
          <a:stretch>
            <a:fillRect/>
          </a:stretch>
        </p:blipFill>
        <p:spPr>
          <a:xfrm>
            <a:off x="0" y="0"/>
            <a:ext cx="9144000" cy="6856414"/>
          </a:xfrm>
          <a:prstGeom prst="rect">
            <a:avLst/>
          </a:prstGeom>
          <a:ln w="12700">
            <a:miter lim="400000"/>
          </a:ln>
        </p:spPr>
      </p:pic>
      <p:pic>
        <p:nvPicPr>
          <p:cNvPr id="47" name="image2.png"/>
          <p:cNvPicPr/>
          <p:nvPr/>
        </p:nvPicPr>
        <p:blipFill>
          <a:blip r:embed="rId3">
            <a:extLst/>
          </a:blip>
          <a:srcRect l="0" t="0" r="9271" b="2941"/>
          <a:stretch>
            <a:fillRect/>
          </a:stretch>
        </p:blipFill>
        <p:spPr>
          <a:xfrm>
            <a:off x="847724" y="6067423"/>
            <a:ext cx="8296278" cy="785815"/>
          </a:xfrm>
          <a:prstGeom prst="rect">
            <a:avLst/>
          </a:prstGeom>
          <a:ln w="12700">
            <a:miter lim="400000"/>
          </a:ln>
        </p:spPr>
      </p:pic>
      <p:pic>
        <p:nvPicPr>
          <p:cNvPr id="48" name="image10.png"/>
          <p:cNvPicPr/>
          <p:nvPr/>
        </p:nvPicPr>
        <p:blipFill>
          <a:blip r:embed="rId4">
            <a:extLst/>
          </a:blip>
          <a:stretch>
            <a:fillRect/>
          </a:stretch>
        </p:blipFill>
        <p:spPr>
          <a:xfrm>
            <a:off x="8020050" y="6315075"/>
            <a:ext cx="441325" cy="441325"/>
          </a:xfrm>
          <a:prstGeom prst="rect">
            <a:avLst/>
          </a:prstGeom>
          <a:ln w="12700">
            <a:miter lim="400000"/>
          </a:ln>
        </p:spPr>
      </p:pic>
      <p:pic>
        <p:nvPicPr>
          <p:cNvPr id="49" name="image11.png"/>
          <p:cNvPicPr/>
          <p:nvPr/>
        </p:nvPicPr>
        <p:blipFill>
          <a:blip r:embed="rId5">
            <a:extLst/>
          </a:blip>
          <a:stretch>
            <a:fillRect/>
          </a:stretch>
        </p:blipFill>
        <p:spPr>
          <a:xfrm>
            <a:off x="8416925" y="6315075"/>
            <a:ext cx="441325" cy="441325"/>
          </a:xfrm>
          <a:prstGeom prst="rect">
            <a:avLst/>
          </a:prstGeom>
          <a:ln w="12700">
            <a:miter lim="400000"/>
          </a:ln>
        </p:spPr>
      </p:pic>
      <p:pic>
        <p:nvPicPr>
          <p:cNvPr id="50"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51" name="image13.png"/>
          <p:cNvPicPr/>
          <p:nvPr/>
        </p:nvPicPr>
        <p:blipFill>
          <a:blip r:embed="rId7">
            <a:extLst/>
          </a:blip>
          <a:stretch>
            <a:fillRect/>
          </a:stretch>
        </p:blipFill>
        <p:spPr>
          <a:xfrm>
            <a:off x="581025" y="657225"/>
            <a:ext cx="6738939" cy="2990850"/>
          </a:xfrm>
          <a:prstGeom prst="rect">
            <a:avLst/>
          </a:prstGeom>
          <a:ln w="12700">
            <a:miter lim="400000"/>
          </a:ln>
        </p:spPr>
      </p:pic>
      <p:pic>
        <p:nvPicPr>
          <p:cNvPr id="52" name="image6.png"/>
          <p:cNvPicPr/>
          <p:nvPr/>
        </p:nvPicPr>
        <p:blipFill>
          <a:blip r:embed="rId8">
            <a:extLst/>
          </a:blip>
          <a:stretch>
            <a:fillRect/>
          </a:stretch>
        </p:blipFill>
        <p:spPr>
          <a:xfrm>
            <a:off x="6400800" y="6315075"/>
            <a:ext cx="990600" cy="441325"/>
          </a:xfrm>
          <a:prstGeom prst="rect">
            <a:avLst/>
          </a:prstGeom>
          <a:ln w="12700">
            <a:miter lim="400000"/>
          </a:ln>
        </p:spPr>
      </p:pic>
      <p:pic>
        <p:nvPicPr>
          <p:cNvPr id="53" name="image7.png"/>
          <p:cNvPicPr/>
          <p:nvPr/>
        </p:nvPicPr>
        <p:blipFill>
          <a:blip r:embed="rId9">
            <a:extLst/>
          </a:blip>
          <a:stretch>
            <a:fillRect/>
          </a:stretch>
        </p:blipFill>
        <p:spPr>
          <a:xfrm>
            <a:off x="1819275" y="0"/>
            <a:ext cx="7324725" cy="419100"/>
          </a:xfrm>
          <a:prstGeom prst="rect">
            <a:avLst/>
          </a:prstGeom>
          <a:ln w="12700">
            <a:miter lim="400000"/>
          </a:ln>
        </p:spPr>
      </p:pic>
      <p:pic>
        <p:nvPicPr>
          <p:cNvPr id="54" name="image8.png"/>
          <p:cNvPicPr/>
          <p:nvPr/>
        </p:nvPicPr>
        <p:blipFill>
          <a:blip r:embed="rId10">
            <a:extLst/>
          </a:blip>
          <a:stretch>
            <a:fillRect/>
          </a:stretch>
        </p:blipFill>
        <p:spPr>
          <a:xfrm>
            <a:off x="0" y="-28575"/>
            <a:ext cx="1143000" cy="641350"/>
          </a:xfrm>
          <a:prstGeom prst="rect">
            <a:avLst/>
          </a:prstGeom>
          <a:ln w="12700">
            <a:miter lim="400000"/>
          </a:ln>
        </p:spPr>
      </p:pic>
      <p:pic>
        <p:nvPicPr>
          <p:cNvPr id="55" name="image4.png"/>
          <p:cNvPicPr/>
          <p:nvPr/>
        </p:nvPicPr>
        <p:blipFill>
          <a:blip r:embed="rId11">
            <a:extLst/>
          </a:blip>
          <a:stretch>
            <a:fillRect/>
          </a:stretch>
        </p:blipFill>
        <p:spPr>
          <a:xfrm>
            <a:off x="5854700" y="6315075"/>
            <a:ext cx="441325" cy="441325"/>
          </a:xfrm>
          <a:prstGeom prst="rect">
            <a:avLst/>
          </a:prstGeom>
          <a:ln w="12700">
            <a:miter lim="400000"/>
          </a:ln>
        </p:spPr>
      </p:pic>
      <p:sp>
        <p:nvSpPr>
          <p:cNvPr id="56" name="Shape 56"/>
          <p:cNvSpPr/>
          <p:nvPr>
            <p:ph type="title"/>
          </p:nvPr>
        </p:nvSpPr>
        <p:spPr>
          <a:prstGeom prst="rect">
            <a:avLst/>
          </a:prstGeom>
        </p:spPr>
        <p:txBody>
          <a:bodyPr/>
          <a:lstStyle/>
          <a:p>
            <a:pPr lvl="0"/>
          </a:p>
        </p:txBody>
      </p:sp>
      <p:sp>
        <p:nvSpPr>
          <p:cNvPr id="57" name="Shape 57"/>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59" name="image1.png"/>
          <p:cNvPicPr/>
          <p:nvPr/>
        </p:nvPicPr>
        <p:blipFill>
          <a:blip r:embed="rId2">
            <a:extLst/>
          </a:blip>
          <a:stretch>
            <a:fillRect/>
          </a:stretch>
        </p:blipFill>
        <p:spPr>
          <a:xfrm>
            <a:off x="0" y="0"/>
            <a:ext cx="9144000" cy="6856414"/>
          </a:xfrm>
          <a:prstGeom prst="rect">
            <a:avLst/>
          </a:prstGeom>
          <a:ln w="12700">
            <a:miter lim="400000"/>
          </a:ln>
        </p:spPr>
      </p:pic>
      <p:pic>
        <p:nvPicPr>
          <p:cNvPr id="60" name="image2.png"/>
          <p:cNvPicPr/>
          <p:nvPr/>
        </p:nvPicPr>
        <p:blipFill>
          <a:blip r:embed="rId3">
            <a:extLst/>
          </a:blip>
          <a:srcRect l="0" t="0" r="9271" b="2941"/>
          <a:stretch>
            <a:fillRect/>
          </a:stretch>
        </p:blipFill>
        <p:spPr>
          <a:xfrm>
            <a:off x="847724" y="6067423"/>
            <a:ext cx="8296278" cy="785815"/>
          </a:xfrm>
          <a:prstGeom prst="rect">
            <a:avLst/>
          </a:prstGeom>
          <a:ln w="12700">
            <a:miter lim="400000"/>
          </a:ln>
        </p:spPr>
      </p:pic>
      <p:pic>
        <p:nvPicPr>
          <p:cNvPr id="61" name="image10.png"/>
          <p:cNvPicPr/>
          <p:nvPr/>
        </p:nvPicPr>
        <p:blipFill>
          <a:blip r:embed="rId4">
            <a:extLst/>
          </a:blip>
          <a:stretch>
            <a:fillRect/>
          </a:stretch>
        </p:blipFill>
        <p:spPr>
          <a:xfrm>
            <a:off x="8020050" y="6315075"/>
            <a:ext cx="441325" cy="441325"/>
          </a:xfrm>
          <a:prstGeom prst="rect">
            <a:avLst/>
          </a:prstGeom>
          <a:ln w="12700">
            <a:miter lim="400000"/>
          </a:ln>
        </p:spPr>
      </p:pic>
      <p:pic>
        <p:nvPicPr>
          <p:cNvPr id="62" name="image11.png"/>
          <p:cNvPicPr/>
          <p:nvPr/>
        </p:nvPicPr>
        <p:blipFill>
          <a:blip r:embed="rId5">
            <a:extLst/>
          </a:blip>
          <a:stretch>
            <a:fillRect/>
          </a:stretch>
        </p:blipFill>
        <p:spPr>
          <a:xfrm>
            <a:off x="8416925" y="6315075"/>
            <a:ext cx="441325" cy="441325"/>
          </a:xfrm>
          <a:prstGeom prst="rect">
            <a:avLst/>
          </a:prstGeom>
          <a:ln w="12700">
            <a:miter lim="400000"/>
          </a:ln>
        </p:spPr>
      </p:pic>
      <p:pic>
        <p:nvPicPr>
          <p:cNvPr id="63"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64" name="image14.png"/>
          <p:cNvPicPr/>
          <p:nvPr/>
        </p:nvPicPr>
        <p:blipFill>
          <a:blip r:embed="rId7">
            <a:extLst/>
          </a:blip>
          <a:stretch>
            <a:fillRect/>
          </a:stretch>
        </p:blipFill>
        <p:spPr>
          <a:xfrm>
            <a:off x="581025" y="657225"/>
            <a:ext cx="6738939" cy="2990850"/>
          </a:xfrm>
          <a:prstGeom prst="rect">
            <a:avLst/>
          </a:prstGeom>
          <a:ln w="12700">
            <a:miter lim="400000"/>
          </a:ln>
        </p:spPr>
      </p:pic>
      <p:pic>
        <p:nvPicPr>
          <p:cNvPr id="65" name="image6.png"/>
          <p:cNvPicPr/>
          <p:nvPr/>
        </p:nvPicPr>
        <p:blipFill>
          <a:blip r:embed="rId8">
            <a:extLst/>
          </a:blip>
          <a:stretch>
            <a:fillRect/>
          </a:stretch>
        </p:blipFill>
        <p:spPr>
          <a:xfrm>
            <a:off x="6400800" y="6315075"/>
            <a:ext cx="990600" cy="441325"/>
          </a:xfrm>
          <a:prstGeom prst="rect">
            <a:avLst/>
          </a:prstGeom>
          <a:ln w="12700">
            <a:miter lim="400000"/>
          </a:ln>
        </p:spPr>
      </p:pic>
      <p:pic>
        <p:nvPicPr>
          <p:cNvPr id="66" name="image7.png"/>
          <p:cNvPicPr/>
          <p:nvPr/>
        </p:nvPicPr>
        <p:blipFill>
          <a:blip r:embed="rId9">
            <a:extLst/>
          </a:blip>
          <a:stretch>
            <a:fillRect/>
          </a:stretch>
        </p:blipFill>
        <p:spPr>
          <a:xfrm>
            <a:off x="1819275" y="0"/>
            <a:ext cx="7324725" cy="419100"/>
          </a:xfrm>
          <a:prstGeom prst="rect">
            <a:avLst/>
          </a:prstGeom>
          <a:ln w="12700">
            <a:miter lim="400000"/>
          </a:ln>
        </p:spPr>
      </p:pic>
      <p:pic>
        <p:nvPicPr>
          <p:cNvPr id="67" name="image8.png"/>
          <p:cNvPicPr/>
          <p:nvPr/>
        </p:nvPicPr>
        <p:blipFill>
          <a:blip r:embed="rId10">
            <a:extLst/>
          </a:blip>
          <a:stretch>
            <a:fillRect/>
          </a:stretch>
        </p:blipFill>
        <p:spPr>
          <a:xfrm>
            <a:off x="0" y="-28575"/>
            <a:ext cx="1143000" cy="641350"/>
          </a:xfrm>
          <a:prstGeom prst="rect">
            <a:avLst/>
          </a:prstGeom>
          <a:ln w="12700">
            <a:miter lim="400000"/>
          </a:ln>
        </p:spPr>
      </p:pic>
      <p:pic>
        <p:nvPicPr>
          <p:cNvPr id="68" name="image4.png"/>
          <p:cNvPicPr/>
          <p:nvPr/>
        </p:nvPicPr>
        <p:blipFill>
          <a:blip r:embed="rId11">
            <a:extLst/>
          </a:blip>
          <a:stretch>
            <a:fillRect/>
          </a:stretch>
        </p:blipFill>
        <p:spPr>
          <a:xfrm>
            <a:off x="5854700" y="6315075"/>
            <a:ext cx="441325" cy="441325"/>
          </a:xfrm>
          <a:prstGeom prst="rect">
            <a:avLst/>
          </a:prstGeom>
          <a:ln w="12700">
            <a:miter lim="400000"/>
          </a:ln>
        </p:spPr>
      </p:pic>
      <p:sp>
        <p:nvSpPr>
          <p:cNvPr id="69" name="Shape 69"/>
          <p:cNvSpPr/>
          <p:nvPr>
            <p:ph type="title"/>
          </p:nvPr>
        </p:nvSpPr>
        <p:spPr>
          <a:prstGeom prst="rect">
            <a:avLst/>
          </a:prstGeom>
        </p:spPr>
        <p:txBody>
          <a:bodyPr/>
          <a:lstStyle/>
          <a:p>
            <a:pPr lvl="0"/>
          </a:p>
        </p:txBody>
      </p:sp>
      <p:sp>
        <p:nvSpPr>
          <p:cNvPr id="70" name="Shape 70"/>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72" name="image1.png"/>
          <p:cNvPicPr/>
          <p:nvPr/>
        </p:nvPicPr>
        <p:blipFill>
          <a:blip r:embed="rId2">
            <a:extLst/>
          </a:blip>
          <a:stretch>
            <a:fillRect/>
          </a:stretch>
        </p:blipFill>
        <p:spPr>
          <a:xfrm>
            <a:off x="0" y="0"/>
            <a:ext cx="9144000" cy="6856414"/>
          </a:xfrm>
          <a:prstGeom prst="rect">
            <a:avLst/>
          </a:prstGeom>
          <a:ln w="12700">
            <a:miter lim="400000"/>
          </a:ln>
        </p:spPr>
      </p:pic>
      <p:pic>
        <p:nvPicPr>
          <p:cNvPr id="73" name="image2.png"/>
          <p:cNvPicPr/>
          <p:nvPr/>
        </p:nvPicPr>
        <p:blipFill>
          <a:blip r:embed="rId3">
            <a:extLst/>
          </a:blip>
          <a:srcRect l="0" t="0" r="9271" b="2941"/>
          <a:stretch>
            <a:fillRect/>
          </a:stretch>
        </p:blipFill>
        <p:spPr>
          <a:xfrm>
            <a:off x="847724" y="6067423"/>
            <a:ext cx="8296278" cy="785815"/>
          </a:xfrm>
          <a:prstGeom prst="rect">
            <a:avLst/>
          </a:prstGeom>
          <a:ln w="12700">
            <a:miter lim="400000"/>
          </a:ln>
        </p:spPr>
      </p:pic>
      <p:pic>
        <p:nvPicPr>
          <p:cNvPr id="74" name="image10.png"/>
          <p:cNvPicPr/>
          <p:nvPr/>
        </p:nvPicPr>
        <p:blipFill>
          <a:blip r:embed="rId4">
            <a:extLst/>
          </a:blip>
          <a:stretch>
            <a:fillRect/>
          </a:stretch>
        </p:blipFill>
        <p:spPr>
          <a:xfrm>
            <a:off x="8020050" y="6315075"/>
            <a:ext cx="441325" cy="441325"/>
          </a:xfrm>
          <a:prstGeom prst="rect">
            <a:avLst/>
          </a:prstGeom>
          <a:ln w="12700">
            <a:miter lim="400000"/>
          </a:ln>
        </p:spPr>
      </p:pic>
      <p:pic>
        <p:nvPicPr>
          <p:cNvPr id="75" name="image11.png"/>
          <p:cNvPicPr/>
          <p:nvPr/>
        </p:nvPicPr>
        <p:blipFill>
          <a:blip r:embed="rId5">
            <a:extLst/>
          </a:blip>
          <a:stretch>
            <a:fillRect/>
          </a:stretch>
        </p:blipFill>
        <p:spPr>
          <a:xfrm>
            <a:off x="8416925" y="6315075"/>
            <a:ext cx="441325" cy="441325"/>
          </a:xfrm>
          <a:prstGeom prst="rect">
            <a:avLst/>
          </a:prstGeom>
          <a:ln w="12700">
            <a:miter lim="400000"/>
          </a:ln>
        </p:spPr>
      </p:pic>
      <p:pic>
        <p:nvPicPr>
          <p:cNvPr id="76"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77" name="image15.png"/>
          <p:cNvPicPr/>
          <p:nvPr/>
        </p:nvPicPr>
        <p:blipFill>
          <a:blip r:embed="rId7">
            <a:extLst/>
          </a:blip>
          <a:stretch>
            <a:fillRect/>
          </a:stretch>
        </p:blipFill>
        <p:spPr>
          <a:xfrm>
            <a:off x="581025" y="657225"/>
            <a:ext cx="6738939" cy="2990850"/>
          </a:xfrm>
          <a:prstGeom prst="rect">
            <a:avLst/>
          </a:prstGeom>
          <a:ln w="12700">
            <a:miter lim="400000"/>
          </a:ln>
        </p:spPr>
      </p:pic>
      <p:pic>
        <p:nvPicPr>
          <p:cNvPr id="78" name="image6.png"/>
          <p:cNvPicPr/>
          <p:nvPr/>
        </p:nvPicPr>
        <p:blipFill>
          <a:blip r:embed="rId8">
            <a:extLst/>
          </a:blip>
          <a:stretch>
            <a:fillRect/>
          </a:stretch>
        </p:blipFill>
        <p:spPr>
          <a:xfrm>
            <a:off x="6400800" y="6315075"/>
            <a:ext cx="990600" cy="441325"/>
          </a:xfrm>
          <a:prstGeom prst="rect">
            <a:avLst/>
          </a:prstGeom>
          <a:ln w="12700">
            <a:miter lim="400000"/>
          </a:ln>
        </p:spPr>
      </p:pic>
      <p:pic>
        <p:nvPicPr>
          <p:cNvPr id="79" name="image7.png"/>
          <p:cNvPicPr/>
          <p:nvPr/>
        </p:nvPicPr>
        <p:blipFill>
          <a:blip r:embed="rId9">
            <a:extLst/>
          </a:blip>
          <a:stretch>
            <a:fillRect/>
          </a:stretch>
        </p:blipFill>
        <p:spPr>
          <a:xfrm>
            <a:off x="1819275" y="0"/>
            <a:ext cx="7324725" cy="419100"/>
          </a:xfrm>
          <a:prstGeom prst="rect">
            <a:avLst/>
          </a:prstGeom>
          <a:ln w="12700">
            <a:miter lim="400000"/>
          </a:ln>
        </p:spPr>
      </p:pic>
      <p:pic>
        <p:nvPicPr>
          <p:cNvPr id="80" name="image8.png"/>
          <p:cNvPicPr/>
          <p:nvPr/>
        </p:nvPicPr>
        <p:blipFill>
          <a:blip r:embed="rId10">
            <a:extLst/>
          </a:blip>
          <a:stretch>
            <a:fillRect/>
          </a:stretch>
        </p:blipFill>
        <p:spPr>
          <a:xfrm>
            <a:off x="0" y="-28575"/>
            <a:ext cx="1143000" cy="641350"/>
          </a:xfrm>
          <a:prstGeom prst="rect">
            <a:avLst/>
          </a:prstGeom>
          <a:ln w="12700">
            <a:miter lim="400000"/>
          </a:ln>
        </p:spPr>
      </p:pic>
      <p:pic>
        <p:nvPicPr>
          <p:cNvPr id="81" name="image4.png"/>
          <p:cNvPicPr/>
          <p:nvPr/>
        </p:nvPicPr>
        <p:blipFill>
          <a:blip r:embed="rId11">
            <a:extLst/>
          </a:blip>
          <a:stretch>
            <a:fillRect/>
          </a:stretch>
        </p:blipFill>
        <p:spPr>
          <a:xfrm>
            <a:off x="5854700" y="6315075"/>
            <a:ext cx="441325" cy="441325"/>
          </a:xfrm>
          <a:prstGeom prst="rect">
            <a:avLst/>
          </a:prstGeom>
          <a:ln w="12700">
            <a:miter lim="400000"/>
          </a:ln>
        </p:spPr>
      </p:pic>
      <p:sp>
        <p:nvSpPr>
          <p:cNvPr id="82" name="Shape 82"/>
          <p:cNvSpPr/>
          <p:nvPr>
            <p:ph type="title"/>
          </p:nvPr>
        </p:nvSpPr>
        <p:spPr>
          <a:prstGeom prst="rect">
            <a:avLst/>
          </a:prstGeom>
        </p:spPr>
        <p:txBody>
          <a:bodyPr/>
          <a:lstStyle/>
          <a:p>
            <a:pPr lvl="0"/>
          </a:p>
        </p:txBody>
      </p:sp>
      <p:sp>
        <p:nvSpPr>
          <p:cNvPr id="83" name="Shape 83"/>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85" name="image1.png"/>
          <p:cNvPicPr/>
          <p:nvPr/>
        </p:nvPicPr>
        <p:blipFill>
          <a:blip r:embed="rId2">
            <a:extLst/>
          </a:blip>
          <a:stretch>
            <a:fillRect/>
          </a:stretch>
        </p:blipFill>
        <p:spPr>
          <a:xfrm>
            <a:off x="0" y="0"/>
            <a:ext cx="9144000" cy="6856414"/>
          </a:xfrm>
          <a:prstGeom prst="rect">
            <a:avLst/>
          </a:prstGeom>
          <a:ln w="12700">
            <a:miter lim="400000"/>
          </a:ln>
        </p:spPr>
      </p:pic>
      <p:pic>
        <p:nvPicPr>
          <p:cNvPr id="86" name="image2.png"/>
          <p:cNvPicPr/>
          <p:nvPr/>
        </p:nvPicPr>
        <p:blipFill>
          <a:blip r:embed="rId3">
            <a:extLst/>
          </a:blip>
          <a:srcRect l="0" t="0" r="9271" b="2941"/>
          <a:stretch>
            <a:fillRect/>
          </a:stretch>
        </p:blipFill>
        <p:spPr>
          <a:xfrm>
            <a:off x="847724" y="6067423"/>
            <a:ext cx="8296278" cy="785815"/>
          </a:xfrm>
          <a:prstGeom prst="rect">
            <a:avLst/>
          </a:prstGeom>
          <a:ln w="12700">
            <a:miter lim="400000"/>
          </a:ln>
        </p:spPr>
      </p:pic>
      <p:pic>
        <p:nvPicPr>
          <p:cNvPr id="87" name="image10.png"/>
          <p:cNvPicPr/>
          <p:nvPr/>
        </p:nvPicPr>
        <p:blipFill>
          <a:blip r:embed="rId4">
            <a:extLst/>
          </a:blip>
          <a:stretch>
            <a:fillRect/>
          </a:stretch>
        </p:blipFill>
        <p:spPr>
          <a:xfrm>
            <a:off x="8020050" y="6315075"/>
            <a:ext cx="441325" cy="441325"/>
          </a:xfrm>
          <a:prstGeom prst="rect">
            <a:avLst/>
          </a:prstGeom>
          <a:ln w="12700">
            <a:miter lim="400000"/>
          </a:ln>
        </p:spPr>
      </p:pic>
      <p:pic>
        <p:nvPicPr>
          <p:cNvPr id="88" name="image11.png"/>
          <p:cNvPicPr/>
          <p:nvPr/>
        </p:nvPicPr>
        <p:blipFill>
          <a:blip r:embed="rId5">
            <a:extLst/>
          </a:blip>
          <a:stretch>
            <a:fillRect/>
          </a:stretch>
        </p:blipFill>
        <p:spPr>
          <a:xfrm>
            <a:off x="8416925" y="6315075"/>
            <a:ext cx="441325" cy="441325"/>
          </a:xfrm>
          <a:prstGeom prst="rect">
            <a:avLst/>
          </a:prstGeom>
          <a:ln w="12700">
            <a:miter lim="400000"/>
          </a:ln>
        </p:spPr>
      </p:pic>
      <p:pic>
        <p:nvPicPr>
          <p:cNvPr id="89"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90" name="image6.png"/>
          <p:cNvPicPr/>
          <p:nvPr/>
        </p:nvPicPr>
        <p:blipFill>
          <a:blip r:embed="rId7">
            <a:extLst/>
          </a:blip>
          <a:stretch>
            <a:fillRect/>
          </a:stretch>
        </p:blipFill>
        <p:spPr>
          <a:xfrm>
            <a:off x="6400800" y="6315075"/>
            <a:ext cx="990600" cy="441325"/>
          </a:xfrm>
          <a:prstGeom prst="rect">
            <a:avLst/>
          </a:prstGeom>
          <a:ln w="12700">
            <a:miter lim="400000"/>
          </a:ln>
        </p:spPr>
      </p:pic>
      <p:pic>
        <p:nvPicPr>
          <p:cNvPr id="91" name="image7.png"/>
          <p:cNvPicPr/>
          <p:nvPr/>
        </p:nvPicPr>
        <p:blipFill>
          <a:blip r:embed="rId8">
            <a:extLst/>
          </a:blip>
          <a:stretch>
            <a:fillRect/>
          </a:stretch>
        </p:blipFill>
        <p:spPr>
          <a:xfrm>
            <a:off x="1819275" y="0"/>
            <a:ext cx="7324725" cy="419100"/>
          </a:xfrm>
          <a:prstGeom prst="rect">
            <a:avLst/>
          </a:prstGeom>
          <a:ln w="12700">
            <a:miter lim="400000"/>
          </a:ln>
        </p:spPr>
      </p:pic>
      <p:pic>
        <p:nvPicPr>
          <p:cNvPr id="92" name="image8.png"/>
          <p:cNvPicPr/>
          <p:nvPr/>
        </p:nvPicPr>
        <p:blipFill>
          <a:blip r:embed="rId9">
            <a:extLst/>
          </a:blip>
          <a:stretch>
            <a:fillRect/>
          </a:stretch>
        </p:blipFill>
        <p:spPr>
          <a:xfrm>
            <a:off x="0" y="-28575"/>
            <a:ext cx="1143000" cy="641350"/>
          </a:xfrm>
          <a:prstGeom prst="rect">
            <a:avLst/>
          </a:prstGeom>
          <a:ln w="12700">
            <a:miter lim="400000"/>
          </a:ln>
        </p:spPr>
      </p:pic>
      <p:pic>
        <p:nvPicPr>
          <p:cNvPr id="93" name="image16.png"/>
          <p:cNvPicPr/>
          <p:nvPr/>
        </p:nvPicPr>
        <p:blipFill>
          <a:blip r:embed="rId10">
            <a:extLst/>
          </a:blip>
          <a:stretch>
            <a:fillRect/>
          </a:stretch>
        </p:blipFill>
        <p:spPr>
          <a:xfrm>
            <a:off x="581025" y="657225"/>
            <a:ext cx="6738939" cy="2990850"/>
          </a:xfrm>
          <a:prstGeom prst="rect">
            <a:avLst/>
          </a:prstGeom>
          <a:ln w="12700">
            <a:miter lim="400000"/>
          </a:ln>
        </p:spPr>
      </p:pic>
      <p:pic>
        <p:nvPicPr>
          <p:cNvPr id="94" name="image4.png"/>
          <p:cNvPicPr/>
          <p:nvPr/>
        </p:nvPicPr>
        <p:blipFill>
          <a:blip r:embed="rId11">
            <a:extLst/>
          </a:blip>
          <a:stretch>
            <a:fillRect/>
          </a:stretch>
        </p:blipFill>
        <p:spPr>
          <a:xfrm>
            <a:off x="5854700" y="6315075"/>
            <a:ext cx="441325" cy="441325"/>
          </a:xfrm>
          <a:prstGeom prst="rect">
            <a:avLst/>
          </a:prstGeom>
          <a:ln w="12700">
            <a:miter lim="400000"/>
          </a:ln>
        </p:spPr>
      </p:pic>
      <p:sp>
        <p:nvSpPr>
          <p:cNvPr id="95" name="Shape 95"/>
          <p:cNvSpPr/>
          <p:nvPr>
            <p:ph type="title"/>
          </p:nvPr>
        </p:nvSpPr>
        <p:spPr>
          <a:prstGeom prst="rect">
            <a:avLst/>
          </a:prstGeom>
        </p:spPr>
        <p:txBody>
          <a:bodyPr/>
          <a:lstStyle/>
          <a:p>
            <a:pPr lvl="0"/>
          </a:p>
        </p:txBody>
      </p:sp>
      <p:sp>
        <p:nvSpPr>
          <p:cNvPr id="96" name="Shape 96"/>
          <p:cNvSpPr/>
          <p:nvPr>
            <p:ph type="body" idx="1"/>
          </p:nvPr>
        </p:nvSpPr>
        <p:spPr>
          <a:prstGeom prst="rect">
            <a:avLst/>
          </a:prstGeom>
        </p:spPr>
        <p:txBody>
          <a:bodyPr/>
          <a:lstStyle/>
          <a:p>
            <a:pPr lvl="0"/>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pic>
        <p:nvPicPr>
          <p:cNvPr id="98" name="image1.png"/>
          <p:cNvPicPr/>
          <p:nvPr/>
        </p:nvPicPr>
        <p:blipFill>
          <a:blip r:embed="rId2">
            <a:extLst/>
          </a:blip>
          <a:stretch>
            <a:fillRect/>
          </a:stretch>
        </p:blipFill>
        <p:spPr>
          <a:xfrm>
            <a:off x="0" y="0"/>
            <a:ext cx="9144000" cy="6856414"/>
          </a:xfrm>
          <a:prstGeom prst="rect">
            <a:avLst/>
          </a:prstGeom>
          <a:ln w="12700">
            <a:miter lim="400000"/>
          </a:ln>
        </p:spPr>
      </p:pic>
      <p:pic>
        <p:nvPicPr>
          <p:cNvPr id="99" name="image2.png"/>
          <p:cNvPicPr/>
          <p:nvPr/>
        </p:nvPicPr>
        <p:blipFill>
          <a:blip r:embed="rId3">
            <a:extLst/>
          </a:blip>
          <a:srcRect l="0" t="0" r="9271" b="2941"/>
          <a:stretch>
            <a:fillRect/>
          </a:stretch>
        </p:blipFill>
        <p:spPr>
          <a:xfrm>
            <a:off x="847724" y="6067423"/>
            <a:ext cx="8296278" cy="785815"/>
          </a:xfrm>
          <a:prstGeom prst="rect">
            <a:avLst/>
          </a:prstGeom>
          <a:ln w="12700">
            <a:miter lim="400000"/>
          </a:ln>
        </p:spPr>
      </p:pic>
      <p:pic>
        <p:nvPicPr>
          <p:cNvPr id="100" name="image10.png"/>
          <p:cNvPicPr/>
          <p:nvPr/>
        </p:nvPicPr>
        <p:blipFill>
          <a:blip r:embed="rId4">
            <a:extLst/>
          </a:blip>
          <a:stretch>
            <a:fillRect/>
          </a:stretch>
        </p:blipFill>
        <p:spPr>
          <a:xfrm>
            <a:off x="8020050" y="6315075"/>
            <a:ext cx="441325" cy="441325"/>
          </a:xfrm>
          <a:prstGeom prst="rect">
            <a:avLst/>
          </a:prstGeom>
          <a:ln w="12700">
            <a:miter lim="400000"/>
          </a:ln>
        </p:spPr>
      </p:pic>
      <p:pic>
        <p:nvPicPr>
          <p:cNvPr id="101" name="image11.png"/>
          <p:cNvPicPr/>
          <p:nvPr/>
        </p:nvPicPr>
        <p:blipFill>
          <a:blip r:embed="rId5">
            <a:extLst/>
          </a:blip>
          <a:stretch>
            <a:fillRect/>
          </a:stretch>
        </p:blipFill>
        <p:spPr>
          <a:xfrm>
            <a:off x="8416925" y="6315075"/>
            <a:ext cx="441325" cy="441325"/>
          </a:xfrm>
          <a:prstGeom prst="rect">
            <a:avLst/>
          </a:prstGeom>
          <a:ln w="12700">
            <a:miter lim="400000"/>
          </a:ln>
        </p:spPr>
      </p:pic>
      <p:pic>
        <p:nvPicPr>
          <p:cNvPr id="102" name="image12.png"/>
          <p:cNvPicPr/>
          <p:nvPr/>
        </p:nvPicPr>
        <p:blipFill>
          <a:blip r:embed="rId6">
            <a:extLst/>
          </a:blip>
          <a:stretch>
            <a:fillRect/>
          </a:stretch>
        </p:blipFill>
        <p:spPr>
          <a:xfrm>
            <a:off x="7515225" y="6315075"/>
            <a:ext cx="441325" cy="441325"/>
          </a:xfrm>
          <a:prstGeom prst="rect">
            <a:avLst/>
          </a:prstGeom>
          <a:ln w="12700">
            <a:miter lim="400000"/>
          </a:ln>
        </p:spPr>
      </p:pic>
      <p:pic>
        <p:nvPicPr>
          <p:cNvPr id="103" name="image17.png"/>
          <p:cNvPicPr/>
          <p:nvPr/>
        </p:nvPicPr>
        <p:blipFill>
          <a:blip r:embed="rId7">
            <a:extLst/>
          </a:blip>
          <a:stretch>
            <a:fillRect/>
          </a:stretch>
        </p:blipFill>
        <p:spPr>
          <a:xfrm>
            <a:off x="581025" y="657225"/>
            <a:ext cx="6738939" cy="2990850"/>
          </a:xfrm>
          <a:prstGeom prst="rect">
            <a:avLst/>
          </a:prstGeom>
          <a:ln w="12700">
            <a:miter lim="400000"/>
          </a:ln>
        </p:spPr>
      </p:pic>
      <p:pic>
        <p:nvPicPr>
          <p:cNvPr id="104" name="image6.png"/>
          <p:cNvPicPr/>
          <p:nvPr/>
        </p:nvPicPr>
        <p:blipFill>
          <a:blip r:embed="rId8">
            <a:extLst/>
          </a:blip>
          <a:stretch>
            <a:fillRect/>
          </a:stretch>
        </p:blipFill>
        <p:spPr>
          <a:xfrm>
            <a:off x="6400800" y="6315075"/>
            <a:ext cx="990600" cy="441325"/>
          </a:xfrm>
          <a:prstGeom prst="rect">
            <a:avLst/>
          </a:prstGeom>
          <a:ln w="12700">
            <a:miter lim="400000"/>
          </a:ln>
        </p:spPr>
      </p:pic>
      <p:pic>
        <p:nvPicPr>
          <p:cNvPr id="105" name="image7.png"/>
          <p:cNvPicPr/>
          <p:nvPr/>
        </p:nvPicPr>
        <p:blipFill>
          <a:blip r:embed="rId9">
            <a:extLst/>
          </a:blip>
          <a:stretch>
            <a:fillRect/>
          </a:stretch>
        </p:blipFill>
        <p:spPr>
          <a:xfrm>
            <a:off x="1819275" y="0"/>
            <a:ext cx="7324725" cy="419100"/>
          </a:xfrm>
          <a:prstGeom prst="rect">
            <a:avLst/>
          </a:prstGeom>
          <a:ln w="12700">
            <a:miter lim="400000"/>
          </a:ln>
        </p:spPr>
      </p:pic>
      <p:pic>
        <p:nvPicPr>
          <p:cNvPr id="106" name="image8.png"/>
          <p:cNvPicPr/>
          <p:nvPr/>
        </p:nvPicPr>
        <p:blipFill>
          <a:blip r:embed="rId10">
            <a:extLst/>
          </a:blip>
          <a:stretch>
            <a:fillRect/>
          </a:stretch>
        </p:blipFill>
        <p:spPr>
          <a:xfrm>
            <a:off x="0" y="-28575"/>
            <a:ext cx="1143000" cy="641350"/>
          </a:xfrm>
          <a:prstGeom prst="rect">
            <a:avLst/>
          </a:prstGeom>
          <a:ln w="12700">
            <a:miter lim="400000"/>
          </a:ln>
        </p:spPr>
      </p:pic>
      <p:pic>
        <p:nvPicPr>
          <p:cNvPr id="107" name="image4.png"/>
          <p:cNvPicPr/>
          <p:nvPr/>
        </p:nvPicPr>
        <p:blipFill>
          <a:blip r:embed="rId11">
            <a:extLst/>
          </a:blip>
          <a:stretch>
            <a:fillRect/>
          </a:stretch>
        </p:blipFill>
        <p:spPr>
          <a:xfrm>
            <a:off x="5854700" y="6315075"/>
            <a:ext cx="441325" cy="441325"/>
          </a:xfrm>
          <a:prstGeom prst="rect">
            <a:avLst/>
          </a:prstGeom>
          <a:ln w="12700">
            <a:miter lim="400000"/>
          </a:ln>
        </p:spPr>
      </p:pic>
      <p:sp>
        <p:nvSpPr>
          <p:cNvPr id="108" name="Shape 108"/>
          <p:cNvSpPr/>
          <p:nvPr>
            <p:ph type="title"/>
          </p:nvPr>
        </p:nvSpPr>
        <p:spPr>
          <a:prstGeom prst="rect">
            <a:avLst/>
          </a:prstGeom>
          <a:extLst>
            <a:ext uri="{C572A759-6A51-4108-AA02-DFA0A04FC94B}">
              <ma14:wrappingTextBoxFlag xmlns:ma14="http://schemas.microsoft.com/office/mac/drawingml/2011/main" val="1"/>
            </a:ext>
          </a:extLst>
        </p:spPr>
        <p:txBody>
          <a:bodyPr/>
          <a:lstStyle/>
          <a:p>
            <a:pPr lvl="0">
              <a:defRPr sz="1800"/>
            </a:pPr>
            <a:r>
              <a:rPr sz="1200"/>
              <a:t>Click to edit Master title style</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slideLayout" Target="../slideLayouts/slideLayout1.xml"/><Relationship Id="rId11" Type="http://schemas.openxmlformats.org/officeDocument/2006/relationships/slideLayout" Target="../slideLayouts/slideLayout2.xml"/><Relationship Id="rId12" Type="http://schemas.openxmlformats.org/officeDocument/2006/relationships/slideLayout" Target="../slideLayouts/slideLayout3.xml"/><Relationship Id="rId13" Type="http://schemas.openxmlformats.org/officeDocument/2006/relationships/slideLayout" Target="../slideLayouts/slideLayout4.xml"/><Relationship Id="rId14" Type="http://schemas.openxmlformats.org/officeDocument/2006/relationships/slideLayout" Target="../slideLayouts/slideLayout5.xml"/><Relationship Id="rId15" Type="http://schemas.openxmlformats.org/officeDocument/2006/relationships/slideLayout" Target="../slideLayouts/slideLayout6.xml"/><Relationship Id="rId16" Type="http://schemas.openxmlformats.org/officeDocument/2006/relationships/slideLayout" Target="../slideLayouts/slideLayout7.xml"/><Relationship Id="rId17" Type="http://schemas.openxmlformats.org/officeDocument/2006/relationships/slideLayout" Target="../slideLayouts/slideLayout8.xml"/><Relationship Id="rId18" Type="http://schemas.openxmlformats.org/officeDocument/2006/relationships/slideLayout" Target="../slideLayouts/slideLayout9.xml"/><Relationship Id="rId19" Type="http://schemas.openxmlformats.org/officeDocument/2006/relationships/slideLayout" Target="../slideLayouts/slideLayout10.xml"/><Relationship Id="rId2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png"/>
          <p:cNvPicPr/>
          <p:nvPr/>
        </p:nvPicPr>
        <p:blipFill>
          <a:blip r:embed="rId2">
            <a:extLst/>
          </a:blip>
          <a:stretch>
            <a:fillRect/>
          </a:stretch>
        </p:blipFill>
        <p:spPr>
          <a:xfrm>
            <a:off x="0" y="0"/>
            <a:ext cx="9144000" cy="6856414"/>
          </a:xfrm>
          <a:prstGeom prst="rect">
            <a:avLst/>
          </a:prstGeom>
          <a:ln w="12700">
            <a:miter lim="400000"/>
          </a:ln>
        </p:spPr>
      </p:pic>
      <p:pic>
        <p:nvPicPr>
          <p:cNvPr id="3" name="image2.png"/>
          <p:cNvPicPr/>
          <p:nvPr/>
        </p:nvPicPr>
        <p:blipFill>
          <a:blip r:embed="rId3">
            <a:extLst/>
          </a:blip>
          <a:srcRect l="0" t="0" r="19166" b="2941"/>
          <a:stretch>
            <a:fillRect/>
          </a:stretch>
        </p:blipFill>
        <p:spPr>
          <a:xfrm>
            <a:off x="1752599" y="6067423"/>
            <a:ext cx="7391402" cy="785815"/>
          </a:xfrm>
          <a:prstGeom prst="rect">
            <a:avLst/>
          </a:prstGeom>
          <a:ln w="12700">
            <a:miter lim="400000"/>
          </a:ln>
        </p:spPr>
      </p:pic>
      <p:pic>
        <p:nvPicPr>
          <p:cNvPr id="4" name="image3.png"/>
          <p:cNvPicPr/>
          <p:nvPr/>
        </p:nvPicPr>
        <p:blipFill>
          <a:blip r:embed="rId4">
            <a:extLst/>
          </a:blip>
          <a:stretch>
            <a:fillRect/>
          </a:stretch>
        </p:blipFill>
        <p:spPr>
          <a:xfrm>
            <a:off x="8396286" y="6315075"/>
            <a:ext cx="441327" cy="441325"/>
          </a:xfrm>
          <a:prstGeom prst="rect">
            <a:avLst/>
          </a:prstGeom>
          <a:ln w="12700">
            <a:miter lim="400000"/>
          </a:ln>
        </p:spPr>
      </p:pic>
      <p:pic>
        <p:nvPicPr>
          <p:cNvPr id="5" name="image4.png"/>
          <p:cNvPicPr/>
          <p:nvPr/>
        </p:nvPicPr>
        <p:blipFill>
          <a:blip r:embed="rId5">
            <a:extLst/>
          </a:blip>
          <a:stretch>
            <a:fillRect/>
          </a:stretch>
        </p:blipFill>
        <p:spPr>
          <a:xfrm>
            <a:off x="6753225" y="6315075"/>
            <a:ext cx="441325" cy="441325"/>
          </a:xfrm>
          <a:prstGeom prst="rect">
            <a:avLst/>
          </a:prstGeom>
          <a:ln w="12700">
            <a:miter lim="400000"/>
          </a:ln>
        </p:spPr>
      </p:pic>
      <p:pic>
        <p:nvPicPr>
          <p:cNvPr id="6" name="image5.png"/>
          <p:cNvPicPr/>
          <p:nvPr/>
        </p:nvPicPr>
        <p:blipFill>
          <a:blip r:embed="rId6">
            <a:extLst/>
          </a:blip>
          <a:stretch>
            <a:fillRect/>
          </a:stretch>
        </p:blipFill>
        <p:spPr>
          <a:xfrm>
            <a:off x="809625" y="685800"/>
            <a:ext cx="3683000" cy="1100138"/>
          </a:xfrm>
          <a:prstGeom prst="rect">
            <a:avLst/>
          </a:prstGeom>
          <a:ln w="12700">
            <a:miter lim="400000"/>
          </a:ln>
        </p:spPr>
      </p:pic>
      <p:pic>
        <p:nvPicPr>
          <p:cNvPr id="7" name="image6.png"/>
          <p:cNvPicPr/>
          <p:nvPr/>
        </p:nvPicPr>
        <p:blipFill>
          <a:blip r:embed="rId7">
            <a:extLst/>
          </a:blip>
          <a:stretch>
            <a:fillRect/>
          </a:stretch>
        </p:blipFill>
        <p:spPr>
          <a:xfrm>
            <a:off x="7299325" y="6315075"/>
            <a:ext cx="990600" cy="441325"/>
          </a:xfrm>
          <a:prstGeom prst="rect">
            <a:avLst/>
          </a:prstGeom>
          <a:ln w="12700">
            <a:miter lim="400000"/>
          </a:ln>
        </p:spPr>
      </p:pic>
      <p:pic>
        <p:nvPicPr>
          <p:cNvPr id="8" name="image7.png"/>
          <p:cNvPicPr/>
          <p:nvPr/>
        </p:nvPicPr>
        <p:blipFill>
          <a:blip r:embed="rId8">
            <a:extLst/>
          </a:blip>
          <a:stretch>
            <a:fillRect/>
          </a:stretch>
        </p:blipFill>
        <p:spPr>
          <a:xfrm>
            <a:off x="1819275" y="0"/>
            <a:ext cx="7324725" cy="419100"/>
          </a:xfrm>
          <a:prstGeom prst="rect">
            <a:avLst/>
          </a:prstGeom>
          <a:ln w="12700">
            <a:miter lim="400000"/>
          </a:ln>
        </p:spPr>
      </p:pic>
      <p:pic>
        <p:nvPicPr>
          <p:cNvPr id="9" name="image8.png"/>
          <p:cNvPicPr/>
          <p:nvPr/>
        </p:nvPicPr>
        <p:blipFill>
          <a:blip r:embed="rId9">
            <a:extLst/>
          </a:blip>
          <a:stretch>
            <a:fillRect/>
          </a:stretch>
        </p:blipFill>
        <p:spPr>
          <a:xfrm>
            <a:off x="0" y="-28575"/>
            <a:ext cx="1143000" cy="641350"/>
          </a:xfrm>
          <a:prstGeom prst="rect">
            <a:avLst/>
          </a:prstGeom>
          <a:ln w="12700">
            <a:miter lim="400000"/>
          </a:ln>
        </p:spPr>
      </p:pic>
      <p:sp>
        <p:nvSpPr>
          <p:cNvPr id="10" name="Shape 10"/>
          <p:cNvSpPr/>
          <p:nvPr>
            <p:ph type="title"/>
          </p:nvPr>
        </p:nvSpPr>
        <p:spPr>
          <a:xfrm>
            <a:off x="5486400" y="6953250"/>
            <a:ext cx="3657600" cy="182563"/>
          </a:xfrm>
          <a:prstGeom prst="rect">
            <a:avLst/>
          </a:prstGeom>
          <a:ln w="12700">
            <a:miter lim="400000"/>
          </a:ln>
        </p:spPr>
        <p:txBody>
          <a:bodyPr lIns="0" tIns="0" rIns="0" bIns="0" anchor="ctr"/>
          <a:lstStyle/>
          <a:p>
            <a:pPr lvl="0"/>
          </a:p>
        </p:txBody>
      </p:sp>
      <p:sp>
        <p:nvSpPr>
          <p:cNvPr id="11" name="Shape 11"/>
          <p:cNvSpPr/>
          <p:nvPr>
            <p:ph type="body" idx="1"/>
          </p:nvPr>
        </p:nvSpPr>
        <p:spPr>
          <a:xfrm>
            <a:off x="457200" y="1600200"/>
            <a:ext cx="8229600" cy="5257800"/>
          </a:xfrm>
          <a:prstGeom prst="rect">
            <a:avLst/>
          </a:prstGeom>
          <a:ln w="12700">
            <a:miter lim="400000"/>
          </a:ln>
        </p:spPr>
        <p:txBody>
          <a:bodyPr lIns="45718" tIns="45718" rIns="45718" bIns="45718"/>
          <a:lstStyle/>
          <a:p>
            <a:pPr lvl="0"/>
          </a:p>
        </p:txBody>
      </p:sp>
    </p:spTree>
  </p:cSld>
  <p:clrMap bg1="lt1" tx1="dk1" bg2="lt2" tx2="dk2" accent1="accent1" accent2="accent2" accent3="accent3" accent4="accent4" accent5="accent5" accent6="accent6" hlink="hlink" folHlink="fol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ransition spd="med" advClick="1"/>
  <p:txStyles>
    <p:titleStyle>
      <a:lvl1pPr algn="r">
        <a:defRPr sz="1200">
          <a:latin typeface="Arial"/>
          <a:ea typeface="Arial"/>
          <a:cs typeface="Arial"/>
          <a:sym typeface="Arial"/>
        </a:defRPr>
      </a:lvl1pPr>
      <a:lvl2pPr algn="r">
        <a:defRPr sz="1200">
          <a:latin typeface="Arial"/>
          <a:ea typeface="Arial"/>
          <a:cs typeface="Arial"/>
          <a:sym typeface="Arial"/>
        </a:defRPr>
      </a:lvl2pPr>
      <a:lvl3pPr algn="r">
        <a:defRPr sz="1200">
          <a:latin typeface="Arial"/>
          <a:ea typeface="Arial"/>
          <a:cs typeface="Arial"/>
          <a:sym typeface="Arial"/>
        </a:defRPr>
      </a:lvl3pPr>
      <a:lvl4pPr algn="r">
        <a:defRPr sz="1200">
          <a:latin typeface="Arial"/>
          <a:ea typeface="Arial"/>
          <a:cs typeface="Arial"/>
          <a:sym typeface="Arial"/>
        </a:defRPr>
      </a:lvl4pPr>
      <a:lvl5pPr algn="r">
        <a:defRPr sz="1200">
          <a:latin typeface="Arial"/>
          <a:ea typeface="Arial"/>
          <a:cs typeface="Arial"/>
          <a:sym typeface="Arial"/>
        </a:defRPr>
      </a:lvl5pPr>
      <a:lvl6pPr algn="r">
        <a:defRPr sz="1200">
          <a:latin typeface="Arial"/>
          <a:ea typeface="Arial"/>
          <a:cs typeface="Arial"/>
          <a:sym typeface="Arial"/>
        </a:defRPr>
      </a:lvl6pPr>
      <a:lvl7pPr algn="r">
        <a:defRPr sz="1200">
          <a:latin typeface="Arial"/>
          <a:ea typeface="Arial"/>
          <a:cs typeface="Arial"/>
          <a:sym typeface="Arial"/>
        </a:defRPr>
      </a:lvl7pPr>
      <a:lvl8pPr algn="r">
        <a:defRPr sz="1200">
          <a:latin typeface="Arial"/>
          <a:ea typeface="Arial"/>
          <a:cs typeface="Arial"/>
          <a:sym typeface="Arial"/>
        </a:defRPr>
      </a:lvl8pPr>
      <a:lvl9pPr algn="r">
        <a:defRPr sz="12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200">
          <a:solidFill>
            <a:schemeClr val="tx1"/>
          </a:solidFill>
          <a:latin typeface="+mn-lt"/>
          <a:ea typeface="+mn-ea"/>
          <a:cs typeface="+mn-cs"/>
          <a:sym typeface="Arial"/>
        </a:defRPr>
      </a:lvl1pPr>
      <a:lvl2pPr algn="r">
        <a:defRPr sz="1200">
          <a:solidFill>
            <a:schemeClr val="tx1"/>
          </a:solidFill>
          <a:latin typeface="+mn-lt"/>
          <a:ea typeface="+mn-ea"/>
          <a:cs typeface="+mn-cs"/>
          <a:sym typeface="Arial"/>
        </a:defRPr>
      </a:lvl2pPr>
      <a:lvl3pPr algn="r">
        <a:defRPr sz="1200">
          <a:solidFill>
            <a:schemeClr val="tx1"/>
          </a:solidFill>
          <a:latin typeface="+mn-lt"/>
          <a:ea typeface="+mn-ea"/>
          <a:cs typeface="+mn-cs"/>
          <a:sym typeface="Arial"/>
        </a:defRPr>
      </a:lvl3pPr>
      <a:lvl4pPr algn="r">
        <a:defRPr sz="1200">
          <a:solidFill>
            <a:schemeClr val="tx1"/>
          </a:solidFill>
          <a:latin typeface="+mn-lt"/>
          <a:ea typeface="+mn-ea"/>
          <a:cs typeface="+mn-cs"/>
          <a:sym typeface="Arial"/>
        </a:defRPr>
      </a:lvl4pPr>
      <a:lvl5pPr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8.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 Id="rId3" Type="http://schemas.openxmlformats.org/officeDocument/2006/relationships/image" Target="../media/image29.png"/><Relationship Id="rId4" Type="http://schemas.openxmlformats.org/officeDocument/2006/relationships/image" Target="../media/image1.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 Id="rId3" Type="http://schemas.openxmlformats.org/officeDocument/2006/relationships/image" Target="../media/image29.png"/><Relationship Id="rId4" Type="http://schemas.openxmlformats.org/officeDocument/2006/relationships/image" Target="../media/image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 Id="rId3" Type="http://schemas.openxmlformats.org/officeDocument/2006/relationships/image" Target="../media/image29.png"/><Relationship Id="rId4" Type="http://schemas.openxmlformats.org/officeDocument/2006/relationships/image" Target="../media/image1.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e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xml"/><Relationship Id="rId3" Type="http://schemas.openxmlformats.org/officeDocument/2006/relationships/slide" Target="slide4.xml"/><Relationship Id="rId4" Type="http://schemas.openxmlformats.org/officeDocument/2006/relationships/slide" Target="slide5.xml"/><Relationship Id="rId5" Type="http://schemas.openxmlformats.org/officeDocument/2006/relationships/slide" Target="slide10.xml"/><Relationship Id="rId6" Type="http://schemas.openxmlformats.org/officeDocument/2006/relationships/slide" Target="slide9.xml"/><Relationship Id="rId7" Type="http://schemas.openxmlformats.org/officeDocument/2006/relationships/slide" Target="slide15.xml"/><Relationship Id="rId8" Type="http://schemas.openxmlformats.org/officeDocument/2006/relationships/slide" Target="slide12.xml"/><Relationship Id="rId9" Type="http://schemas.openxmlformats.org/officeDocument/2006/relationships/slide" Target="slide1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3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5.xml"/><Relationship Id="rId3" Type="http://schemas.openxmlformats.org/officeDocument/2006/relationships/image" Target="../media/image29.png"/><Relationship Id="rId4" Type="http://schemas.openxmlformats.org/officeDocument/2006/relationships/image" Target="../media/image1.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6.xml"/><Relationship Id="rId3" Type="http://schemas.openxmlformats.org/officeDocument/2006/relationships/image" Target="../media/image29.png"/><Relationship Id="rId4" Type="http://schemas.openxmlformats.org/officeDocument/2006/relationships/image" Target="../media/image1.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7.xml"/><Relationship Id="rId3" Type="http://schemas.openxmlformats.org/officeDocument/2006/relationships/image" Target="../media/image29.png"/><Relationship Id="rId4" Type="http://schemas.openxmlformats.org/officeDocument/2006/relationships/image" Target="../media/image1.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jpe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8.xml"/><Relationship Id="rId3" Type="http://schemas.openxmlformats.org/officeDocument/2006/relationships/image" Target="../media/image29.png"/><Relationship Id="rId4" Type="http://schemas.openxmlformats.org/officeDocument/2006/relationships/image" Target="../media/image1.jpe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9.xml"/><Relationship Id="rId3" Type="http://schemas.openxmlformats.org/officeDocument/2006/relationships/image" Target="../media/image29.png"/><Relationship Id="rId4" Type="http://schemas.openxmlformats.org/officeDocument/2006/relationships/image" Target="../media/image1.jpe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 Id="rId3"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29.png"/><Relationship Id="rId8"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image20.png"/>
          <p:cNvPicPr/>
          <p:nvPr/>
        </p:nvPicPr>
        <p:blipFill>
          <a:blip r:embed="rId2">
            <a:extLst/>
          </a:blip>
          <a:stretch>
            <a:fillRect/>
          </a:stretch>
        </p:blipFill>
        <p:spPr>
          <a:xfrm>
            <a:off x="0" y="0"/>
            <a:ext cx="9144000" cy="6858000"/>
          </a:xfrm>
          <a:prstGeom prst="rect">
            <a:avLst/>
          </a:prstGeom>
          <a:ln w="12700">
            <a:miter lim="400000"/>
          </a:ln>
        </p:spPr>
      </p:pic>
      <p:sp>
        <p:nvSpPr>
          <p:cNvPr id="138" name="Shape 138"/>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Splash Screen</a:t>
            </a:r>
          </a:p>
        </p:txBody>
      </p:sp>
      <p:pic>
        <p:nvPicPr>
          <p:cNvPr id="139" name="image7.png"/>
          <p:cNvPicPr/>
          <p:nvPr/>
        </p:nvPicPr>
        <p:blipFill>
          <a:blip r:embed="rId3">
            <a:extLst/>
          </a:blip>
          <a:stretch>
            <a:fillRect/>
          </a:stretch>
        </p:blipFill>
        <p:spPr>
          <a:xfrm>
            <a:off x="1819275" y="4884737"/>
            <a:ext cx="7324725" cy="419102"/>
          </a:xfrm>
          <a:prstGeom prst="rect">
            <a:avLst/>
          </a:prstGeom>
          <a:ln w="12700">
            <a:miter lim="400000"/>
          </a:ln>
        </p:spPr>
      </p:pic>
      <p:pic>
        <p:nvPicPr>
          <p:cNvPr id="140" name="image21.png"/>
          <p:cNvPicPr/>
          <p:nvPr/>
        </p:nvPicPr>
        <p:blipFill>
          <a:blip r:embed="rId4">
            <a:extLst/>
          </a:blip>
          <a:srcRect l="15318" t="57804" r="60193" b="16627"/>
          <a:stretch>
            <a:fillRect/>
          </a:stretch>
        </p:blipFill>
        <p:spPr>
          <a:xfrm>
            <a:off x="3629023" y="3962398"/>
            <a:ext cx="2238378" cy="1752603"/>
          </a:xfrm>
          <a:prstGeom prst="rect">
            <a:avLst/>
          </a:prstGeom>
          <a:ln w="12700">
            <a:miter lim="400000"/>
          </a:ln>
        </p:spPr>
      </p:pic>
      <p:pic>
        <p:nvPicPr>
          <p:cNvPr id="141" name="image8.png"/>
          <p:cNvPicPr/>
          <p:nvPr/>
        </p:nvPicPr>
        <p:blipFill>
          <a:blip r:embed="rId5">
            <a:extLst/>
          </a:blip>
          <a:stretch>
            <a:fillRect/>
          </a:stretch>
        </p:blipFill>
        <p:spPr>
          <a:xfrm>
            <a:off x="4267200" y="4648200"/>
            <a:ext cx="1143000" cy="641350"/>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sp>
        <p:nvSpPr>
          <p:cNvPr id="208" name="Shape 208"/>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200"/>
              </a:spcBef>
            </a:pPr>
            <a:r>
              <a:rPr b="1" sz="2000">
                <a:solidFill>
                  <a:srgbClr val="CD0000"/>
                </a:solidFill>
                <a:latin typeface="Arial"/>
                <a:ea typeface="Arial"/>
                <a:cs typeface="Arial"/>
                <a:sym typeface="Arial"/>
              </a:rPr>
              <a:t>Axis of Symmetry, </a:t>
            </a:r>
            <a:r>
              <a:rPr b="1" i="1" sz="2000">
                <a:solidFill>
                  <a:srgbClr val="CD0000"/>
                </a:solidFill>
                <a:latin typeface="Arial"/>
                <a:ea typeface="Arial"/>
                <a:cs typeface="Arial"/>
                <a:sym typeface="Arial"/>
              </a:rPr>
              <a:t>y</a:t>
            </a:r>
            <a:r>
              <a:rPr b="1" sz="2000">
                <a:solidFill>
                  <a:srgbClr val="CD0000"/>
                </a:solidFill>
                <a:latin typeface="Arial"/>
                <a:ea typeface="Arial"/>
                <a:cs typeface="Arial"/>
                <a:sym typeface="Arial"/>
              </a:rPr>
              <a:t>-intercept, and Vertex</a:t>
            </a:r>
          </a:p>
        </p:txBody>
      </p:sp>
      <p:pic>
        <p:nvPicPr>
          <p:cNvPr id="209" name="image27.png"/>
          <p:cNvPicPr/>
          <p:nvPr/>
        </p:nvPicPr>
        <p:blipFill>
          <a:blip r:embed="rId2">
            <a:extLst/>
          </a:blip>
          <a:srcRect l="0" t="0" r="0" b="60508"/>
          <a:stretch>
            <a:fillRect/>
          </a:stretch>
        </p:blipFill>
        <p:spPr>
          <a:xfrm>
            <a:off x="904875" y="2105024"/>
            <a:ext cx="1306513" cy="814389"/>
          </a:xfrm>
          <a:prstGeom prst="rect">
            <a:avLst/>
          </a:prstGeom>
          <a:ln w="12700">
            <a:miter lim="400000"/>
          </a:ln>
        </p:spPr>
      </p:pic>
      <p:sp>
        <p:nvSpPr>
          <p:cNvPr id="210" name="Shape 210"/>
          <p:cNvSpPr/>
          <p:nvPr/>
        </p:nvSpPr>
        <p:spPr>
          <a:xfrm>
            <a:off x="838200" y="1427162"/>
            <a:ext cx="7705725"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sz="2400">
                <a:latin typeface="Arial"/>
                <a:ea typeface="Arial"/>
                <a:cs typeface="Arial"/>
                <a:sym typeface="Arial"/>
              </a:rPr>
              <a:t>Use </a:t>
            </a:r>
            <a:r>
              <a:rPr i="1" sz="2400">
                <a:latin typeface="Arial"/>
                <a:ea typeface="Arial"/>
                <a:cs typeface="Arial"/>
                <a:sym typeface="Arial"/>
              </a:rPr>
              <a:t>a</a:t>
            </a:r>
            <a:r>
              <a:rPr sz="2400">
                <a:latin typeface="Arial"/>
                <a:ea typeface="Arial"/>
                <a:cs typeface="Arial"/>
                <a:sym typeface="Arial"/>
              </a:rPr>
              <a:t> and </a:t>
            </a:r>
            <a:r>
              <a:rPr i="1" sz="2400">
                <a:latin typeface="Arial"/>
                <a:ea typeface="Arial"/>
                <a:cs typeface="Arial"/>
                <a:sym typeface="Arial"/>
              </a:rPr>
              <a:t>b</a:t>
            </a:r>
            <a:r>
              <a:rPr sz="2400">
                <a:latin typeface="Arial"/>
                <a:ea typeface="Arial"/>
                <a:cs typeface="Arial"/>
                <a:sym typeface="Arial"/>
              </a:rPr>
              <a:t> to find the equation of the axis of symmetry.</a:t>
            </a:r>
          </a:p>
        </p:txBody>
      </p:sp>
      <p:sp>
        <p:nvSpPr>
          <p:cNvPr id="211" name="Shape 211"/>
          <p:cNvSpPr/>
          <p:nvPr/>
        </p:nvSpPr>
        <p:spPr>
          <a:xfrm>
            <a:off x="495300" y="4075112"/>
            <a:ext cx="8077200"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3257550" indent="-2914650">
              <a:lnSpc>
                <a:spcPct val="90000"/>
              </a:lnSpc>
              <a:spcBef>
                <a:spcPts val="500"/>
              </a:spcBef>
              <a:tabLst>
                <a:tab pos="622300" algn="l"/>
                <a:tab pos="863600" algn="l"/>
              </a:tabLst>
            </a:pPr>
            <a:r>
              <a:rPr i="1" sz="2400">
                <a:latin typeface="Arial"/>
                <a:ea typeface="Arial"/>
                <a:cs typeface="Arial"/>
                <a:sym typeface="Arial"/>
              </a:rPr>
              <a:t>x</a:t>
            </a:r>
            <a:r>
              <a:rPr sz="2400">
                <a:latin typeface="Arial"/>
                <a:ea typeface="Arial"/>
                <a:cs typeface="Arial"/>
                <a:sym typeface="Arial"/>
              </a:rPr>
              <a:t>	=	2	Simplify.</a:t>
            </a:r>
          </a:p>
        </p:txBody>
      </p:sp>
      <p:sp>
        <p:nvSpPr>
          <p:cNvPr id="212" name="Shape 212"/>
          <p:cNvSpPr/>
          <p:nvPr/>
        </p:nvSpPr>
        <p:spPr>
          <a:xfrm>
            <a:off x="495300" y="5018087"/>
            <a:ext cx="8229600" cy="10791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The </a:t>
            </a:r>
            <a:r>
              <a:rPr i="1" sz="2400">
                <a:solidFill>
                  <a:srgbClr val="E01B22"/>
                </a:solidFill>
                <a:latin typeface="Arial"/>
                <a:ea typeface="Arial"/>
                <a:cs typeface="Arial"/>
                <a:sym typeface="Arial"/>
              </a:rPr>
              <a:t>y</a:t>
            </a:r>
            <a:r>
              <a:rPr sz="2400">
                <a:solidFill>
                  <a:srgbClr val="E01B22"/>
                </a:solidFill>
                <a:latin typeface="Arial"/>
                <a:ea typeface="Arial"/>
                <a:cs typeface="Arial"/>
                <a:sym typeface="Arial"/>
              </a:rPr>
              <a:t>-intercept is 2.</a:t>
            </a:r>
            <a:r>
              <a:rPr b="1" sz="2400">
                <a:solidFill>
                  <a:srgbClr val="E01B22"/>
                </a:solidFill>
                <a:latin typeface="Arial"/>
                <a:ea typeface="Arial"/>
                <a:cs typeface="Arial"/>
                <a:sym typeface="Arial"/>
              </a:rPr>
              <a:t> </a:t>
            </a:r>
            <a:r>
              <a:rPr sz="2400">
                <a:solidFill>
                  <a:srgbClr val="E01B22"/>
                </a:solidFill>
                <a:latin typeface="Arial"/>
                <a:ea typeface="Arial"/>
                <a:cs typeface="Arial"/>
                <a:sym typeface="Arial"/>
              </a:rPr>
              <a:t>The equation of the axis </a:t>
            </a:r>
            <a:br>
              <a:rPr sz="2400">
                <a:solidFill>
                  <a:srgbClr val="E01B22"/>
                </a:solidFill>
                <a:latin typeface="Arial"/>
                <a:ea typeface="Arial"/>
                <a:cs typeface="Arial"/>
                <a:sym typeface="Arial"/>
              </a:rPr>
            </a:br>
            <a:r>
              <a:rPr sz="2400">
                <a:solidFill>
                  <a:srgbClr val="E01B22"/>
                </a:solidFill>
                <a:latin typeface="Arial"/>
                <a:ea typeface="Arial"/>
                <a:cs typeface="Arial"/>
                <a:sym typeface="Arial"/>
              </a:rPr>
              <a:t>of symmetry is </a:t>
            </a:r>
            <a:r>
              <a:rPr i="1" sz="2400">
                <a:solidFill>
                  <a:srgbClr val="E01B22"/>
                </a:solidFill>
                <a:latin typeface="Arial"/>
                <a:ea typeface="Arial"/>
                <a:cs typeface="Arial"/>
                <a:sym typeface="Arial"/>
              </a:rPr>
              <a:t>x</a:t>
            </a:r>
            <a:r>
              <a:rPr sz="2400">
                <a:solidFill>
                  <a:srgbClr val="E01B22"/>
                </a:solidFill>
                <a:latin typeface="Arial"/>
                <a:ea typeface="Arial"/>
                <a:cs typeface="Arial"/>
                <a:sym typeface="Arial"/>
              </a:rPr>
              <a:t> = 2.Therefore, the </a:t>
            </a:r>
            <a:br>
              <a:rPr sz="2400">
                <a:solidFill>
                  <a:srgbClr val="E01B22"/>
                </a:solidFill>
                <a:latin typeface="Arial"/>
                <a:ea typeface="Arial"/>
                <a:cs typeface="Arial"/>
                <a:sym typeface="Arial"/>
              </a:rPr>
            </a:br>
            <a:r>
              <a:rPr i="1" sz="2400">
                <a:solidFill>
                  <a:srgbClr val="E01B22"/>
                </a:solidFill>
                <a:latin typeface="Arial"/>
                <a:ea typeface="Arial"/>
                <a:cs typeface="Arial"/>
                <a:sym typeface="Arial"/>
              </a:rPr>
              <a:t>x</a:t>
            </a:r>
            <a:r>
              <a:rPr sz="2400">
                <a:solidFill>
                  <a:srgbClr val="E01B22"/>
                </a:solidFill>
                <a:latin typeface="Arial"/>
                <a:ea typeface="Arial"/>
                <a:cs typeface="Arial"/>
                <a:sym typeface="Arial"/>
              </a:rPr>
              <a:t>-coordinate of the vertex is 2.</a:t>
            </a:r>
          </a:p>
        </p:txBody>
      </p:sp>
      <p:pic>
        <p:nvPicPr>
          <p:cNvPr id="213" name="image27.png"/>
          <p:cNvPicPr/>
          <p:nvPr/>
        </p:nvPicPr>
        <p:blipFill>
          <a:blip r:embed="rId2">
            <a:extLst/>
          </a:blip>
          <a:srcRect l="0" t="40646" r="0" b="18936"/>
          <a:stretch>
            <a:fillRect/>
          </a:stretch>
        </p:blipFill>
        <p:spPr>
          <a:xfrm>
            <a:off x="904875" y="3095625"/>
            <a:ext cx="1306513" cy="833438"/>
          </a:xfrm>
          <a:prstGeom prst="rect">
            <a:avLst/>
          </a:prstGeom>
          <a:ln w="12700">
            <a:miter lim="400000"/>
          </a:ln>
        </p:spPr>
      </p:pic>
      <p:sp>
        <p:nvSpPr>
          <p:cNvPr id="214" name="Shape 214"/>
          <p:cNvSpPr/>
          <p:nvPr/>
        </p:nvSpPr>
        <p:spPr>
          <a:xfrm>
            <a:off x="4438648" y="2305049"/>
            <a:ext cx="4438653"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spcBef>
                <a:spcPts val="500"/>
              </a:spcBef>
              <a:defRPr sz="2400">
                <a:latin typeface="Arial"/>
                <a:ea typeface="Arial"/>
                <a:cs typeface="Arial"/>
                <a:sym typeface="Arial"/>
              </a:defRPr>
            </a:lvl1pPr>
          </a:lstStyle>
          <a:p>
            <a:pPr lvl="0">
              <a:defRPr sz="1800"/>
            </a:pPr>
            <a:r>
              <a:rPr sz="2400"/>
              <a:t>Equation of the axis of symmetry	</a:t>
            </a:r>
          </a:p>
        </p:txBody>
      </p:sp>
      <p:sp>
        <p:nvSpPr>
          <p:cNvPr id="215" name="Shape 215"/>
          <p:cNvSpPr/>
          <p:nvPr/>
        </p:nvSpPr>
        <p:spPr>
          <a:xfrm>
            <a:off x="4438648" y="3260724"/>
            <a:ext cx="4438653"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i="1" sz="2400">
                <a:latin typeface="Arial"/>
                <a:ea typeface="Arial"/>
                <a:cs typeface="Arial"/>
                <a:sym typeface="Arial"/>
              </a:rPr>
              <a:t>a</a:t>
            </a:r>
            <a:r>
              <a:rPr sz="2400">
                <a:latin typeface="Arial"/>
                <a:ea typeface="Arial"/>
                <a:cs typeface="Arial"/>
                <a:sym typeface="Arial"/>
              </a:rPr>
              <a:t> = 1, </a:t>
            </a:r>
            <a:r>
              <a:rPr i="1" sz="2400">
                <a:latin typeface="Arial"/>
                <a:ea typeface="Arial"/>
                <a:cs typeface="Arial"/>
                <a:sym typeface="Arial"/>
              </a:rPr>
              <a:t>b</a:t>
            </a:r>
            <a:r>
              <a:rPr sz="2400">
                <a:latin typeface="Arial"/>
                <a:ea typeface="Arial"/>
                <a:cs typeface="Arial"/>
                <a:sym typeface="Arial"/>
              </a:rPr>
              <a:t> = –4</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0">
                                            <p:bg/>
                                          </p:spTgt>
                                        </p:tgtEl>
                                        <p:attrNameLst>
                                          <p:attrName>style.visibility</p:attrName>
                                        </p:attrNameLst>
                                      </p:cBhvr>
                                      <p:to>
                                        <p:strVal val="visible"/>
                                      </p:to>
                                    </p:set>
                                    <p:animEffect filter="wipe(left)" transition="in">
                                      <p:cBhvr>
                                        <p:cTn id="7" dur="500"/>
                                        <p:tgtEl>
                                          <p:spTgt spid="210">
                                            <p:bg/>
                                          </p:spTgt>
                                        </p:tgtEl>
                                      </p:cBhvr>
                                    </p:animEffect>
                                  </p:childTnLst>
                                </p:cTn>
                              </p:par>
                              <p:par>
                                <p:cTn id="8" presetClass="entr" presetSubtype="8" presetID="22" grpId="1" fill="hold">
                                  <p:stCondLst>
                                    <p:cond delay="0"/>
                                  </p:stCondLst>
                                  <p:iterate type="el" backwards="0">
                                    <p:tmAbs val="0"/>
                                  </p:iterate>
                                  <p:childTnLst>
                                    <p:set>
                                      <p:cBhvr>
                                        <p:cTn id="9" fill="hold"/>
                                        <p:tgtEl>
                                          <p:spTgt spid="210">
                                            <p:txEl>
                                              <p:pRg st="0" end="0"/>
                                            </p:txEl>
                                          </p:spTgt>
                                        </p:tgtEl>
                                        <p:attrNameLst>
                                          <p:attrName>style.visibility</p:attrName>
                                        </p:attrNameLst>
                                      </p:cBhvr>
                                      <p:to>
                                        <p:strVal val="visible"/>
                                      </p:to>
                                    </p:set>
                                    <p:animEffect filter="wipe(left)" transition="in">
                                      <p:cBhvr>
                                        <p:cTn id="10" dur="500"/>
                                        <p:tgtEl>
                                          <p:spTgt spid="2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09"/>
                                        </p:tgtEl>
                                        <p:attrNameLst>
                                          <p:attrName>style.visibility</p:attrName>
                                        </p:attrNameLst>
                                      </p:cBhvr>
                                      <p:to>
                                        <p:strVal val="visible"/>
                                      </p:to>
                                    </p:set>
                                    <p:animEffect filter="wipe(left)" transition="in">
                                      <p:cBhvr>
                                        <p:cTn id="15" dur="500"/>
                                        <p:tgtEl>
                                          <p:spTgt spid="209"/>
                                        </p:tgtEl>
                                      </p:cBhvr>
                                    </p:animEffect>
                                  </p:childTnLst>
                                </p:cTn>
                              </p:par>
                            </p:childTnLst>
                          </p:cTn>
                        </p:par>
                        <p:par>
                          <p:cTn id="16" fill="hold">
                            <p:stCondLst>
                              <p:cond delay="500"/>
                            </p:stCondLst>
                            <p:childTnLst>
                              <p:par>
                                <p:cTn id="17" nodeType="afterEffect" presetClass="entr" presetSubtype="8" presetID="22" grpId="3" fill="hold">
                                  <p:stCondLst>
                                    <p:cond delay="0"/>
                                  </p:stCondLst>
                                  <p:iterate type="el" backwards="0">
                                    <p:tmAbs val="0"/>
                                  </p:iterate>
                                  <p:childTnLst>
                                    <p:set>
                                      <p:cBhvr>
                                        <p:cTn id="18" fill="hold"/>
                                        <p:tgtEl>
                                          <p:spTgt spid="214">
                                            <p:bg/>
                                          </p:spTgt>
                                        </p:tgtEl>
                                        <p:attrNameLst>
                                          <p:attrName>style.visibility</p:attrName>
                                        </p:attrNameLst>
                                      </p:cBhvr>
                                      <p:to>
                                        <p:strVal val="visible"/>
                                      </p:to>
                                    </p:set>
                                    <p:animEffect filter="wipe(left)" transition="in">
                                      <p:cBhvr>
                                        <p:cTn id="19" dur="500"/>
                                        <p:tgtEl>
                                          <p:spTgt spid="214">
                                            <p:bg/>
                                          </p:spTgt>
                                        </p:tgtEl>
                                      </p:cBhvr>
                                    </p:animEffect>
                                  </p:childTnLst>
                                </p:cTn>
                              </p:par>
                              <p:par>
                                <p:cTn id="20" presetClass="entr" presetSubtype="8" presetID="22" grpId="3" fill="hold">
                                  <p:stCondLst>
                                    <p:cond delay="0"/>
                                  </p:stCondLst>
                                  <p:iterate type="el" backwards="0">
                                    <p:tmAbs val="0"/>
                                  </p:iterate>
                                  <p:childTnLst>
                                    <p:set>
                                      <p:cBhvr>
                                        <p:cTn id="21" fill="hold"/>
                                        <p:tgtEl>
                                          <p:spTgt spid="214">
                                            <p:txEl>
                                              <p:pRg st="0" end="0"/>
                                            </p:txEl>
                                          </p:spTgt>
                                        </p:tgtEl>
                                        <p:attrNameLst>
                                          <p:attrName>style.visibility</p:attrName>
                                        </p:attrNameLst>
                                      </p:cBhvr>
                                      <p:to>
                                        <p:strVal val="visible"/>
                                      </p:to>
                                    </p:set>
                                    <p:animEffect filter="wipe(left)" transition="in">
                                      <p:cBhvr>
                                        <p:cTn id="22" dur="500"/>
                                        <p:tgtEl>
                                          <p:spTgt spid="2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4" fill="hold">
                                  <p:stCondLst>
                                    <p:cond delay="0"/>
                                  </p:stCondLst>
                                  <p:iterate type="el" backwards="0">
                                    <p:tmAbs val="0"/>
                                  </p:iterate>
                                  <p:childTnLst>
                                    <p:set>
                                      <p:cBhvr>
                                        <p:cTn id="26" fill="hold"/>
                                        <p:tgtEl>
                                          <p:spTgt spid="213"/>
                                        </p:tgtEl>
                                        <p:attrNameLst>
                                          <p:attrName>style.visibility</p:attrName>
                                        </p:attrNameLst>
                                      </p:cBhvr>
                                      <p:to>
                                        <p:strVal val="visible"/>
                                      </p:to>
                                    </p:set>
                                    <p:animEffect filter="wipe(left)" transition="in">
                                      <p:cBhvr>
                                        <p:cTn id="27" dur="500"/>
                                        <p:tgtEl>
                                          <p:spTgt spid="213"/>
                                        </p:tgtEl>
                                      </p:cBhvr>
                                    </p:animEffect>
                                  </p:childTnLst>
                                </p:cTn>
                              </p:par>
                            </p:childTnLst>
                          </p:cTn>
                        </p:par>
                        <p:par>
                          <p:cTn id="28" fill="hold">
                            <p:stCondLst>
                              <p:cond delay="500"/>
                            </p:stCondLst>
                            <p:childTnLst>
                              <p:par>
                                <p:cTn id="29" nodeType="afterEffect" presetClass="entr" presetSubtype="8" presetID="22" grpId="5" fill="hold">
                                  <p:stCondLst>
                                    <p:cond delay="0"/>
                                  </p:stCondLst>
                                  <p:iterate type="el" backwards="0">
                                    <p:tmAbs val="0"/>
                                  </p:iterate>
                                  <p:childTnLst>
                                    <p:set>
                                      <p:cBhvr>
                                        <p:cTn id="30" fill="hold"/>
                                        <p:tgtEl>
                                          <p:spTgt spid="215">
                                            <p:bg/>
                                          </p:spTgt>
                                        </p:tgtEl>
                                        <p:attrNameLst>
                                          <p:attrName>style.visibility</p:attrName>
                                        </p:attrNameLst>
                                      </p:cBhvr>
                                      <p:to>
                                        <p:strVal val="visible"/>
                                      </p:to>
                                    </p:set>
                                    <p:animEffect filter="wipe(left)" transition="in">
                                      <p:cBhvr>
                                        <p:cTn id="31" dur="500"/>
                                        <p:tgtEl>
                                          <p:spTgt spid="215">
                                            <p:bg/>
                                          </p:spTgt>
                                        </p:tgtEl>
                                      </p:cBhvr>
                                    </p:animEffect>
                                  </p:childTnLst>
                                </p:cTn>
                              </p:par>
                              <p:par>
                                <p:cTn id="32" presetClass="entr" presetSubtype="8" presetID="22" grpId="5" fill="hold">
                                  <p:stCondLst>
                                    <p:cond delay="0"/>
                                  </p:stCondLst>
                                  <p:iterate type="el" backwards="0">
                                    <p:tmAbs val="0"/>
                                  </p:iterate>
                                  <p:childTnLst>
                                    <p:set>
                                      <p:cBhvr>
                                        <p:cTn id="33" fill="hold"/>
                                        <p:tgtEl>
                                          <p:spTgt spid="215">
                                            <p:txEl>
                                              <p:pRg st="0" end="0"/>
                                            </p:txEl>
                                          </p:spTgt>
                                        </p:tgtEl>
                                        <p:attrNameLst>
                                          <p:attrName>style.visibility</p:attrName>
                                        </p:attrNameLst>
                                      </p:cBhvr>
                                      <p:to>
                                        <p:strVal val="visible"/>
                                      </p:to>
                                    </p:set>
                                    <p:animEffect filter="wipe(left)" transition="in">
                                      <p:cBhvr>
                                        <p:cTn id="34" dur="500"/>
                                        <p:tgtEl>
                                          <p:spTgt spid="2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nodeType="clickEffect" presetClass="entr" presetSubtype="8" presetID="22" grpId="6" fill="hold">
                                  <p:stCondLst>
                                    <p:cond delay="0"/>
                                  </p:stCondLst>
                                  <p:iterate type="el" backwards="0">
                                    <p:tmAbs val="0"/>
                                  </p:iterate>
                                  <p:childTnLst>
                                    <p:set>
                                      <p:cBhvr>
                                        <p:cTn id="38" fill="hold"/>
                                        <p:tgtEl>
                                          <p:spTgt spid="211">
                                            <p:bg/>
                                          </p:spTgt>
                                        </p:tgtEl>
                                        <p:attrNameLst>
                                          <p:attrName>style.visibility</p:attrName>
                                        </p:attrNameLst>
                                      </p:cBhvr>
                                      <p:to>
                                        <p:strVal val="visible"/>
                                      </p:to>
                                    </p:set>
                                    <p:animEffect filter="wipe(left)" transition="in">
                                      <p:cBhvr>
                                        <p:cTn id="39" dur="500"/>
                                        <p:tgtEl>
                                          <p:spTgt spid="211">
                                            <p:bg/>
                                          </p:spTgt>
                                        </p:tgtEl>
                                      </p:cBhvr>
                                    </p:animEffect>
                                  </p:childTnLst>
                                </p:cTn>
                              </p:par>
                              <p:par>
                                <p:cTn id="40" presetClass="entr" presetSubtype="8" presetID="22" grpId="6" fill="hold">
                                  <p:stCondLst>
                                    <p:cond delay="0"/>
                                  </p:stCondLst>
                                  <p:iterate type="el" backwards="0">
                                    <p:tmAbs val="0"/>
                                  </p:iterate>
                                  <p:childTnLst>
                                    <p:set>
                                      <p:cBhvr>
                                        <p:cTn id="41" fill="hold"/>
                                        <p:tgtEl>
                                          <p:spTgt spid="211">
                                            <p:txEl>
                                              <p:pRg st="0" end="0"/>
                                            </p:txEl>
                                          </p:spTgt>
                                        </p:tgtEl>
                                        <p:attrNameLst>
                                          <p:attrName>style.visibility</p:attrName>
                                        </p:attrNameLst>
                                      </p:cBhvr>
                                      <p:to>
                                        <p:strVal val="visible"/>
                                      </p:to>
                                    </p:set>
                                    <p:animEffect filter="wipe(left)" transition="in">
                                      <p:cBhvr>
                                        <p:cTn id="42" dur="500"/>
                                        <p:tgtEl>
                                          <p:spTgt spid="2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8" presetID="22" grpId="7" fill="hold">
                                  <p:stCondLst>
                                    <p:cond delay="0"/>
                                  </p:stCondLst>
                                  <p:iterate type="el" backwards="0">
                                    <p:tmAbs val="0"/>
                                  </p:iterate>
                                  <p:childTnLst>
                                    <p:set>
                                      <p:cBhvr>
                                        <p:cTn id="46" fill="hold"/>
                                        <p:tgtEl>
                                          <p:spTgt spid="212">
                                            <p:bg/>
                                          </p:spTgt>
                                        </p:tgtEl>
                                        <p:attrNameLst>
                                          <p:attrName>style.visibility</p:attrName>
                                        </p:attrNameLst>
                                      </p:cBhvr>
                                      <p:to>
                                        <p:strVal val="visible"/>
                                      </p:to>
                                    </p:set>
                                    <p:animEffect filter="wipe(left)" transition="in">
                                      <p:cBhvr>
                                        <p:cTn id="47" dur="500"/>
                                        <p:tgtEl>
                                          <p:spTgt spid="212">
                                            <p:bg/>
                                          </p:spTgt>
                                        </p:tgtEl>
                                      </p:cBhvr>
                                    </p:animEffect>
                                  </p:childTnLst>
                                </p:cTn>
                              </p:par>
                              <p:par>
                                <p:cTn id="48" presetClass="entr" presetSubtype="8" presetID="22" grpId="7" fill="hold">
                                  <p:stCondLst>
                                    <p:cond delay="0"/>
                                  </p:stCondLst>
                                  <p:iterate type="el" backwards="0">
                                    <p:tmAbs val="0"/>
                                  </p:iterate>
                                  <p:childTnLst>
                                    <p:set>
                                      <p:cBhvr>
                                        <p:cTn id="49" fill="hold"/>
                                        <p:tgtEl>
                                          <p:spTgt spid="212">
                                            <p:txEl>
                                              <p:pRg st="0" end="0"/>
                                            </p:txEl>
                                          </p:spTgt>
                                        </p:tgtEl>
                                        <p:attrNameLst>
                                          <p:attrName>style.visibility</p:attrName>
                                        </p:attrNameLst>
                                      </p:cBhvr>
                                      <p:to>
                                        <p:strVal val="visible"/>
                                      </p:to>
                                    </p:set>
                                    <p:animEffect filter="wipe(left)" transition="in">
                                      <p:cBhvr>
                                        <p:cTn id="50" dur="500"/>
                                        <p:tgtEl>
                                          <p:spTgt spid="21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1" grpId="6"/>
      <p:bldP build="whole" bldLvl="1" animBg="1" rev="0" advAuto="0" spid="209" grpId="2"/>
      <p:bldP build="p" bldLvl="5" animBg="1" rev="0" advAuto="0" spid="215" grpId="5"/>
      <p:bldP build="p" bldLvl="5" animBg="1" rev="0" advAuto="0" spid="212" grpId="7"/>
      <p:bldP build="p" bldLvl="5" animBg="1" rev="0" advAuto="0" spid="210" grpId="1"/>
      <p:bldP build="whole" bldLvl="1" animBg="1" rev="0" advAuto="0" spid="213" grpId="4"/>
      <p:bldP build="p" bldLvl="5" animBg="1" rev="0" advAuto="0" spid="214" grpId="3"/>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7" name="Shape 21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sp>
        <p:nvSpPr>
          <p:cNvPr id="218" name="Shape 218"/>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200"/>
              </a:spcBef>
            </a:pPr>
            <a:r>
              <a:rPr b="1" sz="2000">
                <a:solidFill>
                  <a:srgbClr val="CD0000"/>
                </a:solidFill>
                <a:latin typeface="Arial"/>
                <a:ea typeface="Arial"/>
                <a:cs typeface="Arial"/>
                <a:sym typeface="Arial"/>
              </a:rPr>
              <a:t>Axis of Symmetry, </a:t>
            </a:r>
            <a:r>
              <a:rPr b="1" i="1" sz="2000">
                <a:solidFill>
                  <a:srgbClr val="CD0000"/>
                </a:solidFill>
                <a:latin typeface="Arial"/>
                <a:ea typeface="Arial"/>
                <a:cs typeface="Arial"/>
                <a:sym typeface="Arial"/>
              </a:rPr>
              <a:t>y</a:t>
            </a:r>
            <a:r>
              <a:rPr b="1" sz="2000">
                <a:solidFill>
                  <a:srgbClr val="CD0000"/>
                </a:solidFill>
                <a:latin typeface="Arial"/>
                <a:ea typeface="Arial"/>
                <a:cs typeface="Arial"/>
                <a:sym typeface="Arial"/>
              </a:rPr>
              <a:t>-intercept, and Vertex</a:t>
            </a:r>
          </a:p>
        </p:txBody>
      </p:sp>
      <p:sp>
        <p:nvSpPr>
          <p:cNvPr id="219" name="Shape 219"/>
          <p:cNvSpPr/>
          <p:nvPr/>
        </p:nvSpPr>
        <p:spPr>
          <a:xfrm>
            <a:off x="838200" y="1465262"/>
            <a:ext cx="7791450" cy="7800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B.</a:t>
            </a:r>
            <a:r>
              <a:rPr sz="2400">
                <a:latin typeface="Arial"/>
                <a:ea typeface="Arial"/>
                <a:cs typeface="Arial"/>
                <a:sym typeface="Arial"/>
              </a:rPr>
              <a:t>  </a:t>
            </a:r>
            <a:r>
              <a:rPr b="1" sz="2400">
                <a:solidFill>
                  <a:srgbClr val="00539D"/>
                </a:solidFill>
                <a:latin typeface="Arial"/>
                <a:ea typeface="Arial"/>
                <a:cs typeface="Arial"/>
                <a:sym typeface="Arial"/>
              </a:rPr>
              <a:t>Consider the quadratic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2 – 4</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Make a table of values that includes the vertex.</a:t>
            </a:r>
          </a:p>
        </p:txBody>
      </p:sp>
      <p:sp>
        <p:nvSpPr>
          <p:cNvPr id="220" name="Shape 220"/>
          <p:cNvSpPr/>
          <p:nvPr/>
        </p:nvSpPr>
        <p:spPr>
          <a:xfrm>
            <a:off x="495300" y="2270124"/>
            <a:ext cx="8077200" cy="10791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pPr>
            <a:r>
              <a:rPr sz="2400">
                <a:latin typeface="Arial"/>
                <a:ea typeface="Arial"/>
                <a:cs typeface="Arial"/>
                <a:sym typeface="Arial"/>
              </a:rPr>
              <a:t>Choose some values for </a:t>
            </a:r>
            <a:r>
              <a:rPr i="1" sz="2400">
                <a:latin typeface="Arial"/>
                <a:ea typeface="Arial"/>
                <a:cs typeface="Arial"/>
                <a:sym typeface="Arial"/>
              </a:rPr>
              <a:t>x</a:t>
            </a:r>
            <a:r>
              <a:rPr sz="2400">
                <a:latin typeface="Arial"/>
                <a:ea typeface="Arial"/>
                <a:cs typeface="Arial"/>
                <a:sym typeface="Arial"/>
              </a:rPr>
              <a:t> that are less than 2 and some that are greater than 2. This ensures that points on each side of the axis of symmetry are graphed.</a:t>
            </a:r>
          </a:p>
        </p:txBody>
      </p:sp>
      <p:sp>
        <p:nvSpPr>
          <p:cNvPr id="221" name="Shape 221"/>
          <p:cNvSpPr/>
          <p:nvPr/>
        </p:nvSpPr>
        <p:spPr>
          <a:xfrm>
            <a:off x="495300" y="3409949"/>
            <a:ext cx="82296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a:t>
            </a:r>
          </a:p>
        </p:txBody>
      </p:sp>
      <p:grpSp>
        <p:nvGrpSpPr>
          <p:cNvPr id="224" name="Group 224"/>
          <p:cNvGrpSpPr/>
          <p:nvPr/>
        </p:nvGrpSpPr>
        <p:grpSpPr>
          <a:xfrm>
            <a:off x="5829299" y="5075237"/>
            <a:ext cx="2057402" cy="437067"/>
            <a:chOff x="0" y="0"/>
            <a:chExt cx="2057401" cy="437066"/>
          </a:xfrm>
        </p:grpSpPr>
        <p:sp>
          <p:nvSpPr>
            <p:cNvPr id="222" name="Shape 222"/>
            <p:cNvSpPr/>
            <p:nvPr/>
          </p:nvSpPr>
          <p:spPr>
            <a:xfrm>
              <a:off x="533400" y="-1"/>
              <a:ext cx="1524002" cy="43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nSpc>
                  <a:spcPct val="90000"/>
                </a:lnSpc>
                <a:spcBef>
                  <a:spcPts val="500"/>
                </a:spcBef>
                <a:defRPr sz="2400">
                  <a:latin typeface="Arial"/>
                  <a:ea typeface="Arial"/>
                  <a:cs typeface="Arial"/>
                  <a:sym typeface="Arial"/>
                </a:defRPr>
              </a:lvl1pPr>
            </a:lstStyle>
            <a:p>
              <a:pPr lvl="0">
                <a:defRPr sz="1800"/>
              </a:pPr>
              <a:r>
                <a:rPr sz="2400"/>
                <a:t>Vertex</a:t>
              </a:r>
            </a:p>
          </p:txBody>
        </p:sp>
        <p:sp>
          <p:nvSpPr>
            <p:cNvPr id="223" name="Shape 223"/>
            <p:cNvSpPr/>
            <p:nvPr/>
          </p:nvSpPr>
          <p:spPr>
            <a:xfrm flipH="1" flipV="1">
              <a:off x="0" y="230188"/>
              <a:ext cx="533402" cy="2"/>
            </a:xfrm>
            <a:prstGeom prst="line">
              <a:avLst/>
            </a:prstGeom>
            <a:noFill/>
            <a:ln w="28575" cap="flat">
              <a:solidFill>
                <a:srgbClr val="E01B22"/>
              </a:solidFill>
              <a:prstDash val="solid"/>
              <a:round/>
              <a:tailEnd type="triangle" w="med" len="med"/>
            </a:ln>
            <a:effectLst/>
          </p:spPr>
          <p:txBody>
            <a:bodyPr wrap="square" lIns="0" tIns="0" rIns="0" bIns="0" numCol="1" anchor="t">
              <a:noAutofit/>
            </a:bodyPr>
            <a:lstStyle/>
            <a:p>
              <a:pPr lvl="0" defTabSz="457200">
                <a:defRPr sz="1200">
                  <a:latin typeface="+mn-lt"/>
                  <a:ea typeface="+mn-ea"/>
                  <a:cs typeface="+mn-cs"/>
                  <a:sym typeface="Helvetica"/>
                </a:defRPr>
              </a:pPr>
            </a:p>
          </p:txBody>
        </p:sp>
      </p:grpSp>
      <p:pic>
        <p:nvPicPr>
          <p:cNvPr id="225" name="image10.jpeg"/>
          <p:cNvPicPr/>
          <p:nvPr/>
        </p:nvPicPr>
        <p:blipFill>
          <a:blip r:embed="rId2">
            <a:extLst/>
          </a:blip>
          <a:stretch>
            <a:fillRect/>
          </a:stretch>
        </p:blipFill>
        <p:spPr>
          <a:xfrm>
            <a:off x="962025" y="3867150"/>
            <a:ext cx="4589463" cy="238760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animEffect filter="wipe(left)" transition="in">
                                      <p:cBhvr>
                                        <p:cTn id="7" dur="500"/>
                                        <p:tgtEl>
                                          <p:spTgt spid="219">
                                            <p:bg/>
                                          </p:spTgt>
                                        </p:tgtEl>
                                      </p:cBhvr>
                                    </p:animEffect>
                                  </p:childTnLst>
                                </p:cTn>
                              </p:par>
                              <p:par>
                                <p:cTn id="8" presetClass="entr" presetSubtype="8" presetID="22" grpId="1" fill="hold">
                                  <p:stCondLst>
                                    <p:cond delay="0"/>
                                  </p:stCondLst>
                                  <p:iterate type="el" backwards="0">
                                    <p:tmAbs val="0"/>
                                  </p:iterate>
                                  <p:childTnLst>
                                    <p:set>
                                      <p:cBhvr>
                                        <p:cTn id="9" fill="hold"/>
                                        <p:tgtEl>
                                          <p:spTgt spid="219">
                                            <p:txEl>
                                              <p:pRg st="0" end="0"/>
                                            </p:txEl>
                                          </p:spTgt>
                                        </p:tgtEl>
                                        <p:attrNameLst>
                                          <p:attrName>style.visibility</p:attrName>
                                        </p:attrNameLst>
                                      </p:cBhvr>
                                      <p:to>
                                        <p:strVal val="visible"/>
                                      </p:to>
                                    </p:set>
                                    <p:animEffect filter="wipe(left)" transition="in">
                                      <p:cBhvr>
                                        <p:cTn id="10" dur="500"/>
                                        <p:tgtEl>
                                          <p:spTgt spid="2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20">
                                            <p:bg/>
                                          </p:spTgt>
                                        </p:tgtEl>
                                        <p:attrNameLst>
                                          <p:attrName>style.visibility</p:attrName>
                                        </p:attrNameLst>
                                      </p:cBhvr>
                                      <p:to>
                                        <p:strVal val="visible"/>
                                      </p:to>
                                    </p:set>
                                    <p:animEffect filter="wipe(left)" transition="in">
                                      <p:cBhvr>
                                        <p:cTn id="15" dur="500"/>
                                        <p:tgtEl>
                                          <p:spTgt spid="220">
                                            <p:bg/>
                                          </p:spTgt>
                                        </p:tgtEl>
                                      </p:cBhvr>
                                    </p:animEffect>
                                  </p:childTnLst>
                                </p:cTn>
                              </p:par>
                              <p:par>
                                <p:cTn id="16" presetClass="entr" presetSubtype="8" presetID="22" grpId="2" fill="hold">
                                  <p:stCondLst>
                                    <p:cond delay="0"/>
                                  </p:stCondLst>
                                  <p:iterate type="el" backwards="0">
                                    <p:tmAbs val="0"/>
                                  </p:iterate>
                                  <p:childTnLst>
                                    <p:set>
                                      <p:cBhvr>
                                        <p:cTn id="17" fill="hold"/>
                                        <p:tgtEl>
                                          <p:spTgt spid="220">
                                            <p:txEl>
                                              <p:pRg st="0" end="0"/>
                                            </p:txEl>
                                          </p:spTgt>
                                        </p:tgtEl>
                                        <p:attrNameLst>
                                          <p:attrName>style.visibility</p:attrName>
                                        </p:attrNameLst>
                                      </p:cBhvr>
                                      <p:to>
                                        <p:strVal val="visible"/>
                                      </p:to>
                                    </p:set>
                                    <p:animEffect filter="wipe(left)" transition="in">
                                      <p:cBhvr>
                                        <p:cTn id="18" dur="500"/>
                                        <p:tgtEl>
                                          <p:spTgt spid="2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21">
                                            <p:bg/>
                                          </p:spTgt>
                                        </p:tgtEl>
                                        <p:attrNameLst>
                                          <p:attrName>style.visibility</p:attrName>
                                        </p:attrNameLst>
                                      </p:cBhvr>
                                      <p:to>
                                        <p:strVal val="visible"/>
                                      </p:to>
                                    </p:set>
                                    <p:animEffect filter="wipe(left)" transition="in">
                                      <p:cBhvr>
                                        <p:cTn id="23" dur="500"/>
                                        <p:tgtEl>
                                          <p:spTgt spid="221">
                                            <p:bg/>
                                          </p:spTgt>
                                        </p:tgtEl>
                                      </p:cBhvr>
                                    </p:animEffect>
                                  </p:childTnLst>
                                </p:cTn>
                              </p:par>
                              <p:par>
                                <p:cTn id="24" presetClass="entr" presetSubtype="8" presetID="22" grpId="3" fill="hold">
                                  <p:stCondLst>
                                    <p:cond delay="0"/>
                                  </p:stCondLst>
                                  <p:iterate type="el" backwards="0">
                                    <p:tmAbs val="0"/>
                                  </p:iterate>
                                  <p:childTnLst>
                                    <p:set>
                                      <p:cBhvr>
                                        <p:cTn id="25" fill="hold"/>
                                        <p:tgtEl>
                                          <p:spTgt spid="221">
                                            <p:txEl>
                                              <p:pRg st="0" end="0"/>
                                            </p:txEl>
                                          </p:spTgt>
                                        </p:tgtEl>
                                        <p:attrNameLst>
                                          <p:attrName>style.visibility</p:attrName>
                                        </p:attrNameLst>
                                      </p:cBhvr>
                                      <p:to>
                                        <p:strVal val="visible"/>
                                      </p:to>
                                    </p:set>
                                    <p:animEffect filter="wipe(left)" transition="in">
                                      <p:cBhvr>
                                        <p:cTn id="26" dur="500"/>
                                        <p:tgtEl>
                                          <p:spTgt spid="221">
                                            <p:txEl>
                                              <p:pRg st="0" end="0"/>
                                            </p:txEl>
                                          </p:spTgt>
                                        </p:tgtEl>
                                      </p:cBhvr>
                                    </p:animEffect>
                                  </p:childTnLst>
                                </p:cTn>
                              </p:par>
                            </p:childTnLst>
                          </p:cTn>
                        </p:par>
                        <p:par>
                          <p:cTn id="27" fill="hold">
                            <p:stCondLst>
                              <p:cond delay="500"/>
                            </p:stCondLst>
                            <p:childTnLst>
                              <p:par>
                                <p:cTn id="28" nodeType="afterEffect" presetClass="entr" presetSubtype="1" presetID="22" grpId="4" fill="hold">
                                  <p:stCondLst>
                                    <p:cond delay="0"/>
                                  </p:stCondLst>
                                  <p:iterate type="el" backwards="0">
                                    <p:tmAbs val="0"/>
                                  </p:iterate>
                                  <p:childTnLst>
                                    <p:set>
                                      <p:cBhvr>
                                        <p:cTn id="29" fill="hold"/>
                                        <p:tgtEl>
                                          <p:spTgt spid="225"/>
                                        </p:tgtEl>
                                        <p:attrNameLst>
                                          <p:attrName>style.visibility</p:attrName>
                                        </p:attrNameLst>
                                      </p:cBhvr>
                                      <p:to>
                                        <p:strVal val="visible"/>
                                      </p:to>
                                    </p:set>
                                    <p:animEffect filter="wipe(up)" transition="in">
                                      <p:cBhvr>
                                        <p:cTn id="30" dur="500"/>
                                        <p:tgtEl>
                                          <p:spTgt spid="225"/>
                                        </p:tgtEl>
                                      </p:cBhvr>
                                    </p:animEffect>
                                  </p:childTnLst>
                                </p:cTn>
                              </p:par>
                            </p:childTnLst>
                          </p:cTn>
                        </p:par>
                        <p:par>
                          <p:cTn id="31" fill="hold">
                            <p:stCondLst>
                              <p:cond delay="1000"/>
                            </p:stCondLst>
                            <p:childTnLst>
                              <p:par>
                                <p:cTn id="32" nodeType="afterEffect" presetClass="entr" presetSubtype="2" presetID="22" grpId="5" fill="hold">
                                  <p:stCondLst>
                                    <p:cond delay="0"/>
                                  </p:stCondLst>
                                  <p:iterate type="el" backwards="0">
                                    <p:tmAbs val="0"/>
                                  </p:iterate>
                                  <p:childTnLst>
                                    <p:set>
                                      <p:cBhvr>
                                        <p:cTn id="33" fill="hold"/>
                                        <p:tgtEl>
                                          <p:spTgt spid="224"/>
                                        </p:tgtEl>
                                        <p:attrNameLst>
                                          <p:attrName>style.visibility</p:attrName>
                                        </p:attrNameLst>
                                      </p:cBhvr>
                                      <p:to>
                                        <p:strVal val="visible"/>
                                      </p:to>
                                    </p:set>
                                    <p:animEffect filter="wipe(right)" transition="in">
                                      <p:cBhvr>
                                        <p:cTn id="34"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P build="whole" bldLvl="1" animBg="1" rev="0" advAuto="0" spid="225" grpId="4"/>
      <p:bldP build="p" bldLvl="5" animBg="1" rev="0" advAuto="0" spid="220" grpId="2"/>
      <p:bldP build="whole" bldLvl="1" animBg="1" rev="0" advAuto="0" spid="224" grpId="5"/>
      <p:bldP build="p" bldLvl="5" animBg="1" rev="0" advAuto="0" spid="221"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sp>
        <p:nvSpPr>
          <p:cNvPr id="228" name="Shape 228"/>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200"/>
              </a:spcBef>
            </a:pPr>
            <a:r>
              <a:rPr b="1" sz="2000">
                <a:solidFill>
                  <a:srgbClr val="CD0000"/>
                </a:solidFill>
                <a:latin typeface="Arial"/>
                <a:ea typeface="Arial"/>
                <a:cs typeface="Arial"/>
                <a:sym typeface="Arial"/>
              </a:rPr>
              <a:t>Axis of Symmetry, </a:t>
            </a:r>
            <a:r>
              <a:rPr b="1" i="1" sz="2000">
                <a:solidFill>
                  <a:srgbClr val="CD0000"/>
                </a:solidFill>
                <a:latin typeface="Arial"/>
                <a:ea typeface="Arial"/>
                <a:cs typeface="Arial"/>
                <a:sym typeface="Arial"/>
              </a:rPr>
              <a:t>y</a:t>
            </a:r>
            <a:r>
              <a:rPr b="1" sz="2000">
                <a:solidFill>
                  <a:srgbClr val="CD0000"/>
                </a:solidFill>
                <a:latin typeface="Arial"/>
                <a:ea typeface="Arial"/>
                <a:cs typeface="Arial"/>
                <a:sym typeface="Arial"/>
              </a:rPr>
              <a:t>-intercept, and Vertex</a:t>
            </a:r>
          </a:p>
        </p:txBody>
      </p:sp>
      <p:sp>
        <p:nvSpPr>
          <p:cNvPr id="229" name="Shape 229"/>
          <p:cNvSpPr/>
          <p:nvPr/>
        </p:nvSpPr>
        <p:spPr>
          <a:xfrm>
            <a:off x="857250" y="1446212"/>
            <a:ext cx="7820025" cy="1101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C.  </a:t>
            </a:r>
            <a:r>
              <a:rPr b="1" sz="2400">
                <a:solidFill>
                  <a:srgbClr val="00539D"/>
                </a:solidFill>
                <a:latin typeface="Arial"/>
                <a:ea typeface="Arial"/>
                <a:cs typeface="Arial"/>
                <a:sym typeface="Arial"/>
              </a:rPr>
              <a:t>Consider the quadratic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2 – 4</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Use the information from parts A and B to graph the function.</a:t>
            </a:r>
          </a:p>
        </p:txBody>
      </p:sp>
      <p:sp>
        <p:nvSpPr>
          <p:cNvPr id="230" name="Shape 230"/>
          <p:cNvSpPr/>
          <p:nvPr/>
        </p:nvSpPr>
        <p:spPr>
          <a:xfrm>
            <a:off x="514350" y="2609848"/>
            <a:ext cx="8181975" cy="28621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80000"/>
              </a:lnSpc>
              <a:spcBef>
                <a:spcPts val="1400"/>
              </a:spcBef>
            </a:pPr>
            <a:r>
              <a:rPr sz="2400">
                <a:latin typeface="Arial"/>
                <a:ea typeface="Arial"/>
                <a:cs typeface="Arial"/>
                <a:sym typeface="Arial"/>
              </a:rPr>
              <a:t>Graph the vertex and </a:t>
            </a:r>
            <a:r>
              <a:rPr i="1" sz="2400">
                <a:latin typeface="Arial"/>
                <a:ea typeface="Arial"/>
                <a:cs typeface="Arial"/>
                <a:sym typeface="Arial"/>
              </a:rPr>
              <a:t>y</a:t>
            </a:r>
            <a:r>
              <a:rPr sz="2400">
                <a:latin typeface="Arial"/>
                <a:ea typeface="Arial"/>
                <a:cs typeface="Arial"/>
                <a:sym typeface="Arial"/>
              </a:rPr>
              <a:t>-intercept.</a:t>
            </a:r>
            <a:endParaRPr sz="2400">
              <a:latin typeface="Arial"/>
              <a:ea typeface="Arial"/>
              <a:cs typeface="Arial"/>
              <a:sym typeface="Arial"/>
            </a:endParaRPr>
          </a:p>
          <a:p>
            <a:pPr lvl="0" indent="342900">
              <a:lnSpc>
                <a:spcPct val="90000"/>
              </a:lnSpc>
              <a:spcBef>
                <a:spcPts val="1400"/>
              </a:spcBef>
            </a:pPr>
            <a:r>
              <a:rPr sz="2400">
                <a:latin typeface="Arial"/>
                <a:ea typeface="Arial"/>
                <a:cs typeface="Arial"/>
                <a:sym typeface="Arial"/>
              </a:rPr>
              <a:t>Then graph the points from your table, connecting them with a smooth curve. </a:t>
            </a:r>
            <a:endParaRPr sz="2400">
              <a:latin typeface="Arial"/>
              <a:ea typeface="Arial"/>
              <a:cs typeface="Arial"/>
              <a:sym typeface="Arial"/>
            </a:endParaRPr>
          </a:p>
          <a:p>
            <a:pPr lvl="0" indent="342900">
              <a:lnSpc>
                <a:spcPct val="90000"/>
              </a:lnSpc>
              <a:spcBef>
                <a:spcPts val="1400"/>
              </a:spcBef>
            </a:pPr>
            <a:r>
              <a:rPr sz="2400">
                <a:latin typeface="Arial"/>
                <a:ea typeface="Arial"/>
                <a:cs typeface="Arial"/>
                <a:sym typeface="Arial"/>
              </a:rPr>
              <a:t>As a check, draw the axis of symmetry, </a:t>
            </a:r>
            <a:r>
              <a:rPr i="1" sz="2400">
                <a:latin typeface="Arial"/>
                <a:ea typeface="Arial"/>
                <a:cs typeface="Arial"/>
                <a:sym typeface="Arial"/>
              </a:rPr>
              <a:t>x</a:t>
            </a:r>
            <a:r>
              <a:rPr sz="2400">
                <a:latin typeface="Arial"/>
                <a:ea typeface="Arial"/>
                <a:cs typeface="Arial"/>
                <a:sym typeface="Arial"/>
              </a:rPr>
              <a:t> = 2, as a dashed line. </a:t>
            </a:r>
            <a:endParaRPr sz="2400">
              <a:latin typeface="Arial"/>
              <a:ea typeface="Arial"/>
              <a:cs typeface="Arial"/>
              <a:sym typeface="Arial"/>
            </a:endParaRPr>
          </a:p>
          <a:p>
            <a:pPr lvl="0" indent="342900">
              <a:lnSpc>
                <a:spcPct val="90000"/>
              </a:lnSpc>
              <a:spcBef>
                <a:spcPts val="1400"/>
              </a:spcBef>
            </a:pPr>
            <a:r>
              <a:rPr sz="2400">
                <a:latin typeface="Arial"/>
                <a:ea typeface="Arial"/>
                <a:cs typeface="Arial"/>
                <a:sym typeface="Arial"/>
              </a:rPr>
              <a:t>The graph of the function should be symmetrical about this line.</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animEffect filter="wipe(left)" transition="in">
                                      <p:cBhvr>
                                        <p:cTn id="7" dur="500"/>
                                        <p:tgtEl>
                                          <p:spTgt spid="229">
                                            <p:bg/>
                                          </p:spTgt>
                                        </p:tgtEl>
                                      </p:cBhvr>
                                    </p:animEffect>
                                  </p:childTnLst>
                                </p:cTn>
                              </p:par>
                              <p:par>
                                <p:cTn id="8" presetClass="entr" presetSubtype="8" presetID="22" grpId="1" fill="hold">
                                  <p:stCondLst>
                                    <p:cond delay="0"/>
                                  </p:stCondLst>
                                  <p:iterate type="el" backwards="0">
                                    <p:tmAbs val="0"/>
                                  </p:iterate>
                                  <p:childTnLst>
                                    <p:set>
                                      <p:cBhvr>
                                        <p:cTn id="9" fill="hold"/>
                                        <p:tgtEl>
                                          <p:spTgt spid="229">
                                            <p:txEl>
                                              <p:pRg st="0" end="0"/>
                                            </p:txEl>
                                          </p:spTgt>
                                        </p:tgtEl>
                                        <p:attrNameLst>
                                          <p:attrName>style.visibility</p:attrName>
                                        </p:attrNameLst>
                                      </p:cBhvr>
                                      <p:to>
                                        <p:strVal val="visible"/>
                                      </p:to>
                                    </p:set>
                                    <p:animEffect filter="wipe(left)" transition="in">
                                      <p:cBhvr>
                                        <p:cTn id="10" dur="500"/>
                                        <p:tgtEl>
                                          <p:spTgt spid="2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30">
                                            <p:bg/>
                                          </p:spTgt>
                                        </p:tgtEl>
                                        <p:attrNameLst>
                                          <p:attrName>style.visibility</p:attrName>
                                        </p:attrNameLst>
                                      </p:cBhvr>
                                      <p:to>
                                        <p:strVal val="visible"/>
                                      </p:to>
                                    </p:set>
                                    <p:animEffect filter="wipe(left)" transition="in">
                                      <p:cBhvr>
                                        <p:cTn id="15" dur="500"/>
                                        <p:tgtEl>
                                          <p:spTgt spid="230">
                                            <p:bg/>
                                          </p:spTgt>
                                        </p:tgtEl>
                                      </p:cBhvr>
                                    </p:animEffect>
                                  </p:childTnLst>
                                </p:cTn>
                              </p:par>
                              <p:par>
                                <p:cTn id="16" presetClass="entr" presetSubtype="8" presetID="22" grpId="2" fill="hold">
                                  <p:stCondLst>
                                    <p:cond delay="0"/>
                                  </p:stCondLst>
                                  <p:iterate type="el" backwards="0">
                                    <p:tmAbs val="0"/>
                                  </p:iterate>
                                  <p:childTnLst>
                                    <p:set>
                                      <p:cBhvr>
                                        <p:cTn id="17" fill="hold"/>
                                        <p:tgtEl>
                                          <p:spTgt spid="230">
                                            <p:txEl>
                                              <p:pRg st="0" end="0"/>
                                            </p:txEl>
                                          </p:spTgt>
                                        </p:tgtEl>
                                        <p:attrNameLst>
                                          <p:attrName>style.visibility</p:attrName>
                                        </p:attrNameLst>
                                      </p:cBhvr>
                                      <p:to>
                                        <p:strVal val="visible"/>
                                      </p:to>
                                    </p:set>
                                    <p:animEffect filter="wipe(left)" transition="in">
                                      <p:cBhvr>
                                        <p:cTn id="18" dur="500"/>
                                        <p:tgtEl>
                                          <p:spTgt spid="23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230">
                                            <p:txEl>
                                              <p:pRg st="1" end="1"/>
                                            </p:txEl>
                                          </p:spTgt>
                                        </p:tgtEl>
                                        <p:attrNameLst>
                                          <p:attrName>style.visibility</p:attrName>
                                        </p:attrNameLst>
                                      </p:cBhvr>
                                      <p:to>
                                        <p:strVal val="visible"/>
                                      </p:to>
                                    </p:set>
                                    <p:animEffect filter="wipe(left)" transition="in">
                                      <p:cBhvr>
                                        <p:cTn id="23" dur="500"/>
                                        <p:tgtEl>
                                          <p:spTgt spid="23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230">
                                            <p:txEl>
                                              <p:pRg st="2" end="2"/>
                                            </p:txEl>
                                          </p:spTgt>
                                        </p:tgtEl>
                                        <p:attrNameLst>
                                          <p:attrName>style.visibility</p:attrName>
                                        </p:attrNameLst>
                                      </p:cBhvr>
                                      <p:to>
                                        <p:strVal val="visible"/>
                                      </p:to>
                                    </p:set>
                                    <p:animEffect filter="wipe(left)" transition="in">
                                      <p:cBhvr>
                                        <p:cTn id="28" dur="500"/>
                                        <p:tgtEl>
                                          <p:spTgt spid="23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230">
                                            <p:txEl>
                                              <p:pRg st="3" end="3"/>
                                            </p:txEl>
                                          </p:spTgt>
                                        </p:tgtEl>
                                        <p:attrNameLst>
                                          <p:attrName>style.visibility</p:attrName>
                                        </p:attrNameLst>
                                      </p:cBhvr>
                                      <p:to>
                                        <p:strVal val="visible"/>
                                      </p:to>
                                    </p:set>
                                    <p:animEffect filter="wipe(left)" transition="in">
                                      <p:cBhvr>
                                        <p:cTn id="33" dur="500"/>
                                        <p:tgtEl>
                                          <p:spTgt spid="230">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2"/>
      <p:bldP build="p" bldLvl="5" animBg="1" rev="0" advAuto="0" spid="229"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sp>
        <p:nvSpPr>
          <p:cNvPr id="233" name="Shape 233"/>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200"/>
              </a:spcBef>
            </a:pPr>
            <a:r>
              <a:rPr b="1" sz="2000">
                <a:solidFill>
                  <a:srgbClr val="CD0000"/>
                </a:solidFill>
                <a:latin typeface="Arial"/>
                <a:ea typeface="Arial"/>
                <a:cs typeface="Arial"/>
                <a:sym typeface="Arial"/>
              </a:rPr>
              <a:t>Axis of Symmetry, </a:t>
            </a:r>
            <a:r>
              <a:rPr b="1" i="1" sz="2000">
                <a:solidFill>
                  <a:srgbClr val="CD0000"/>
                </a:solidFill>
                <a:latin typeface="Arial"/>
                <a:ea typeface="Arial"/>
                <a:cs typeface="Arial"/>
                <a:sym typeface="Arial"/>
              </a:rPr>
              <a:t>y</a:t>
            </a:r>
            <a:r>
              <a:rPr b="1" sz="2000">
                <a:solidFill>
                  <a:srgbClr val="CD0000"/>
                </a:solidFill>
                <a:latin typeface="Arial"/>
                <a:ea typeface="Arial"/>
                <a:cs typeface="Arial"/>
                <a:sym typeface="Arial"/>
              </a:rPr>
              <a:t>-intercept, and Vertex</a:t>
            </a:r>
          </a:p>
        </p:txBody>
      </p:sp>
      <p:sp>
        <p:nvSpPr>
          <p:cNvPr id="234" name="Shape 234"/>
          <p:cNvSpPr/>
          <p:nvPr/>
        </p:nvSpPr>
        <p:spPr>
          <a:xfrm>
            <a:off x="514350" y="1523999"/>
            <a:ext cx="82296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a:t>
            </a:r>
          </a:p>
        </p:txBody>
      </p:sp>
      <p:pic>
        <p:nvPicPr>
          <p:cNvPr id="235" name="image11.jpeg"/>
          <p:cNvPicPr/>
          <p:nvPr/>
        </p:nvPicPr>
        <p:blipFill>
          <a:blip r:embed="rId2">
            <a:extLst/>
          </a:blip>
          <a:stretch>
            <a:fillRect/>
          </a:stretch>
        </p:blipFill>
        <p:spPr>
          <a:xfrm>
            <a:off x="2571750" y="1581150"/>
            <a:ext cx="3352800" cy="3321050"/>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animEffect filter="wipe(left)" transition="in">
                                      <p:cBhvr>
                                        <p:cTn id="7" dur="500"/>
                                        <p:tgtEl>
                                          <p:spTgt spid="234">
                                            <p:bg/>
                                          </p:spTgt>
                                        </p:tgtEl>
                                      </p:cBhvr>
                                    </p:animEffect>
                                  </p:childTnLst>
                                </p:cTn>
                              </p:par>
                              <p:par>
                                <p:cTn id="8" presetClass="entr" presetSubtype="8" presetID="22" grpId="1" fill="hold">
                                  <p:stCondLst>
                                    <p:cond delay="0"/>
                                  </p:stCondLst>
                                  <p:iterate type="el" backwards="0">
                                    <p:tmAbs val="0"/>
                                  </p:iterate>
                                  <p:childTnLst>
                                    <p:set>
                                      <p:cBhvr>
                                        <p:cTn id="9" fill="hold"/>
                                        <p:tgtEl>
                                          <p:spTgt spid="234">
                                            <p:txEl>
                                              <p:pRg st="0" end="0"/>
                                            </p:txEl>
                                          </p:spTgt>
                                        </p:tgtEl>
                                        <p:attrNameLst>
                                          <p:attrName>style.visibility</p:attrName>
                                        </p:attrNameLst>
                                      </p:cBhvr>
                                      <p:to>
                                        <p:strVal val="visible"/>
                                      </p:to>
                                    </p:set>
                                    <p:animEffect filter="wipe(left)" transition="in">
                                      <p:cBhvr>
                                        <p:cTn id="10" dur="500"/>
                                        <p:tgtEl>
                                          <p:spTgt spid="234">
                                            <p:txEl>
                                              <p:pRg st="0" end="0"/>
                                            </p:txEl>
                                          </p:spTgt>
                                        </p:tgtEl>
                                      </p:cBhvr>
                                    </p:animEffect>
                                  </p:childTnLst>
                                </p:cTn>
                              </p:par>
                            </p:childTnLst>
                          </p:cTn>
                        </p:par>
                        <p:par>
                          <p:cTn id="11" fill="hold">
                            <p:stCondLst>
                              <p:cond delay="500"/>
                            </p:stCondLst>
                            <p:childTnLst>
                              <p:par>
                                <p:cTn id="12" nodeType="afterEffect" presetClass="entr" presetSubtype="8" presetID="22" grpId="2" fill="hold">
                                  <p:stCondLst>
                                    <p:cond delay="0"/>
                                  </p:stCondLst>
                                  <p:iterate type="el" backwards="0">
                                    <p:tmAbs val="0"/>
                                  </p:iterate>
                                  <p:childTnLst>
                                    <p:set>
                                      <p:cBhvr>
                                        <p:cTn id="13" fill="hold"/>
                                        <p:tgtEl>
                                          <p:spTgt spid="235"/>
                                        </p:tgtEl>
                                        <p:attrNameLst>
                                          <p:attrName>style.visibility</p:attrName>
                                        </p:attrNameLst>
                                      </p:cBhvr>
                                      <p:to>
                                        <p:strVal val="visible"/>
                                      </p:to>
                                    </p:set>
                                    <p:animEffect filter="wipe(left)" transition="in">
                                      <p:cBhvr>
                                        <p:cTn id="14" dur="5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2"/>
      <p:bldP build="p" bldLvl="5" animBg="1" rev="0" advAuto="0" spid="234"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7" name="Shape 237"/>
          <p:cNvSpPr/>
          <p:nvPr>
            <p:ph type="title"/>
          </p:nvPr>
        </p:nvSpPr>
        <p:spPr>
          <a:prstGeom prst="rect">
            <a:avLst/>
          </a:prstGeom>
        </p:spPr>
        <p:txBody>
          <a:bodyPr/>
          <a:lstStyle/>
          <a:p>
            <a:pPr lvl="0"/>
          </a:p>
        </p:txBody>
      </p:sp>
      <p:sp>
        <p:nvSpPr>
          <p:cNvPr id="238" name="Shape 238"/>
          <p:cNvSpPr/>
          <p:nvPr>
            <p:ph type="body" idx="1"/>
          </p:nvPr>
        </p:nvSpPr>
        <p:spPr>
          <a:xfrm>
            <a:off x="127000" y="152400"/>
            <a:ext cx="8229600" cy="5257800"/>
          </a:xfrm>
          <a:prstGeom prst="rect">
            <a:avLst/>
          </a:prstGeom>
          <a:extLst>
            <a:ext uri="{C572A759-6A51-4108-AA02-DFA0A04FC94B}">
              <ma14:wrappingTextBoxFlag xmlns:ma14="http://schemas.microsoft.com/office/mac/drawingml/2011/main" val="1"/>
            </a:ext>
          </a:extLst>
        </p:spPr>
        <p:txBody>
          <a:bodyPr/>
          <a:lstStyle/>
          <a:p>
            <a:pPr lvl="0" marL="342900" indent="-342900">
              <a:defRPr sz="1800"/>
            </a:pPr>
            <a:r>
              <a:rPr sz="1500"/>
              <a:t>On calculator: </a:t>
            </a:r>
            <a:endParaRPr sz="1500"/>
          </a:p>
          <a:p>
            <a:pPr lvl="1" marL="800100" indent="-342900">
              <a:buChar char="»"/>
              <a:defRPr sz="1800"/>
            </a:pPr>
            <a:r>
              <a:rPr sz="1500"/>
              <a:t>Step 1: Enter equation in Y1=</a:t>
            </a:r>
            <a:endParaRPr sz="1500"/>
          </a:p>
          <a:p>
            <a:pPr lvl="1" marL="800100" indent="-342900">
              <a:buChar char="»"/>
              <a:defRPr sz="1800"/>
            </a:pPr>
            <a:r>
              <a:rPr sz="1500"/>
              <a:t>Step 2: Graph equation</a:t>
            </a:r>
            <a:endParaRPr sz="1500"/>
          </a:p>
          <a:p>
            <a:pPr lvl="2" marL="1257300" indent="-342900">
              <a:buChar char="»"/>
              <a:defRPr sz="1800"/>
            </a:pPr>
            <a:r>
              <a:rPr sz="1500"/>
              <a:t>Need to see max/min &amp; y-intercept. Change window, if necessary.</a:t>
            </a:r>
            <a:endParaRPr sz="1500"/>
          </a:p>
          <a:p>
            <a:pPr lvl="1" marL="800100" indent="-342900">
              <a:buChar char="»"/>
              <a:defRPr sz="1800"/>
            </a:pPr>
            <a:r>
              <a:rPr sz="1500"/>
              <a:t>Step 3: Find Vertex</a:t>
            </a:r>
            <a:endParaRPr sz="1500"/>
          </a:p>
          <a:p>
            <a:pPr lvl="2" marL="1257300" indent="-342900">
              <a:buChar char="»"/>
              <a:defRPr sz="1800"/>
            </a:pPr>
            <a:r>
              <a:rPr sz="1500"/>
              <a:t>Vertex is Max or Min point - Refer to ISN page 21-22 for instructions</a:t>
            </a:r>
            <a:endParaRPr sz="1500"/>
          </a:p>
          <a:p>
            <a:pPr lvl="1" marL="800100" indent="-342900">
              <a:buChar char="»"/>
              <a:defRPr sz="1800"/>
            </a:pPr>
            <a:r>
              <a:rPr sz="1500"/>
              <a:t>Step 4: Axis of Symmetry</a:t>
            </a:r>
            <a:endParaRPr sz="1500"/>
          </a:p>
          <a:p>
            <a:pPr lvl="2" marL="1257300" indent="-342900">
              <a:buChar char="»"/>
              <a:defRPr sz="1800"/>
            </a:pPr>
            <a:r>
              <a:rPr sz="1500"/>
              <a:t>Axis of symmetry is x = c, where c is the x value of your vertex.</a:t>
            </a:r>
            <a:endParaRPr sz="1500"/>
          </a:p>
          <a:p>
            <a:pPr lvl="1" marL="800100" indent="-342900">
              <a:buChar char="»"/>
              <a:defRPr sz="1800"/>
            </a:pPr>
            <a:r>
              <a:rPr sz="1500"/>
              <a:t>Step 5: Y-intercept</a:t>
            </a:r>
            <a:endParaRPr sz="1500"/>
          </a:p>
          <a:p>
            <a:pPr lvl="2" marL="1257300" indent="-342900">
              <a:buChar char="»"/>
              <a:defRPr sz="1800"/>
            </a:pPr>
            <a:r>
              <a:rPr sz="1500"/>
              <a:t>2nd/Trace/1:value</a:t>
            </a:r>
            <a:endParaRPr sz="1500"/>
          </a:p>
          <a:p>
            <a:pPr lvl="2" marL="1257300" indent="-342900">
              <a:buChar char="»"/>
              <a:defRPr sz="1800"/>
            </a:pPr>
            <a:r>
              <a:rPr sz="1500"/>
              <a:t>Enter X=0. This will bring up the point (0, y) for your y-intercept</a:t>
            </a:r>
          </a:p>
        </p:txBody>
      </p:sp>
      <p:pic>
        <p:nvPicPr>
          <p:cNvPr id="239" name="pasted-image.png"/>
          <p:cNvPicPr/>
          <p:nvPr/>
        </p:nvPicPr>
        <p:blipFill>
          <a:blip r:embed="rId2">
            <a:extLst/>
          </a:blip>
          <a:stretch>
            <a:fillRect/>
          </a:stretch>
        </p:blipFill>
        <p:spPr>
          <a:xfrm>
            <a:off x="12700" y="3492500"/>
            <a:ext cx="2463800" cy="1651000"/>
          </a:xfrm>
          <a:prstGeom prst="rect">
            <a:avLst/>
          </a:prstGeom>
          <a:ln w="12700">
            <a:miter lim="400000"/>
          </a:ln>
        </p:spPr>
      </p:pic>
      <p:pic>
        <p:nvPicPr>
          <p:cNvPr id="240" name="pasted-image.png"/>
          <p:cNvPicPr/>
          <p:nvPr/>
        </p:nvPicPr>
        <p:blipFill>
          <a:blip r:embed="rId3">
            <a:extLst/>
          </a:blip>
          <a:stretch>
            <a:fillRect/>
          </a:stretch>
        </p:blipFill>
        <p:spPr>
          <a:xfrm>
            <a:off x="2800350" y="3492500"/>
            <a:ext cx="2463800" cy="1651000"/>
          </a:xfrm>
          <a:prstGeom prst="rect">
            <a:avLst/>
          </a:prstGeom>
          <a:ln w="12700">
            <a:miter lim="400000"/>
          </a:ln>
        </p:spPr>
      </p:pic>
      <p:pic>
        <p:nvPicPr>
          <p:cNvPr id="241" name="pasted-image.png"/>
          <p:cNvPicPr/>
          <p:nvPr/>
        </p:nvPicPr>
        <p:blipFill>
          <a:blip r:embed="rId4">
            <a:extLst/>
          </a:blip>
          <a:stretch>
            <a:fillRect/>
          </a:stretch>
        </p:blipFill>
        <p:spPr>
          <a:xfrm>
            <a:off x="5588000" y="3460750"/>
            <a:ext cx="1975883" cy="1324046"/>
          </a:xfrm>
          <a:prstGeom prst="rect">
            <a:avLst/>
          </a:prstGeom>
          <a:ln w="12700">
            <a:miter lim="400000"/>
          </a:ln>
        </p:spPr>
      </p:pic>
      <p:pic>
        <p:nvPicPr>
          <p:cNvPr id="242" name="pasted-image.png"/>
          <p:cNvPicPr/>
          <p:nvPr/>
        </p:nvPicPr>
        <p:blipFill>
          <a:blip r:embed="rId5">
            <a:extLst/>
          </a:blip>
          <a:stretch>
            <a:fillRect/>
          </a:stretch>
        </p:blipFill>
        <p:spPr>
          <a:xfrm>
            <a:off x="5588000" y="4864100"/>
            <a:ext cx="1975883" cy="1324046"/>
          </a:xfrm>
          <a:prstGeom prst="rect">
            <a:avLst/>
          </a:prstGeom>
          <a:ln w="12700">
            <a:miter lim="400000"/>
          </a:ln>
        </p:spPr>
      </p:pic>
      <p:sp>
        <p:nvSpPr>
          <p:cNvPr id="243" name="Shape 243"/>
          <p:cNvSpPr/>
          <p:nvPr/>
        </p:nvSpPr>
        <p:spPr>
          <a:xfrm>
            <a:off x="767119" y="5215281"/>
            <a:ext cx="773251" cy="3644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r>
              <a:t>Step 1</a:t>
            </a:r>
          </a:p>
        </p:txBody>
      </p:sp>
      <p:sp>
        <p:nvSpPr>
          <p:cNvPr id="244" name="Shape 244"/>
          <p:cNvSpPr/>
          <p:nvPr/>
        </p:nvSpPr>
        <p:spPr>
          <a:xfrm>
            <a:off x="3544012" y="5215281"/>
            <a:ext cx="976476" cy="3644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r>
              <a:t>Step 2/3</a:t>
            </a:r>
          </a:p>
        </p:txBody>
      </p:sp>
      <p:sp>
        <p:nvSpPr>
          <p:cNvPr id="245" name="Shape 245"/>
          <p:cNvSpPr/>
          <p:nvPr/>
        </p:nvSpPr>
        <p:spPr>
          <a:xfrm>
            <a:off x="6314360" y="6388478"/>
            <a:ext cx="773251" cy="3644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r>
              <a:t>Step 5</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7" name="Shape 247"/>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248" name="Shape 248"/>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graphicFrame>
        <p:nvGraphicFramePr>
          <p:cNvPr id="249" name="Chart 249"/>
          <p:cNvGraphicFramePr/>
          <p:nvPr/>
        </p:nvGraphicFramePr>
        <p:xfrm>
          <a:off x="6188095" y="2879181"/>
          <a:ext cx="2460815" cy="3362592"/>
        </p:xfrm>
        <a:graphic xmlns:a="http://schemas.openxmlformats.org/drawingml/2006/main">
          <a:graphicData uri="http://schemas.openxmlformats.org/drawingml/2006/chart">
            <c:chart xmlns:c="http://schemas.openxmlformats.org/drawingml/2006/chart" r:id="rId2"/>
          </a:graphicData>
        </a:graphic>
      </p:graphicFrame>
      <p:sp>
        <p:nvSpPr>
          <p:cNvPr id="250" name="Shape 250"/>
          <p:cNvSpPr/>
          <p:nvPr/>
        </p:nvSpPr>
        <p:spPr>
          <a:xfrm>
            <a:off x="869950" y="2476604"/>
            <a:ext cx="4629150" cy="38820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533400" indent="-533400">
              <a:lnSpc>
                <a:spcPct val="90000"/>
              </a:lnSpc>
              <a:spcBef>
                <a:spcPts val="500"/>
              </a:spcBef>
            </a:pPr>
            <a:r>
              <a:rPr b="1" sz="2200">
                <a:solidFill>
                  <a:srgbClr val="00539D"/>
                </a:solidFill>
                <a:latin typeface="Arial"/>
                <a:ea typeface="Arial"/>
                <a:cs typeface="Arial"/>
                <a:sym typeface="Arial"/>
              </a:rPr>
              <a:t>A.</a:t>
            </a:r>
            <a:r>
              <a:rPr b="1" sz="2200">
                <a:latin typeface="Arial"/>
                <a:ea typeface="Arial"/>
                <a:cs typeface="Arial"/>
                <a:sym typeface="Arial"/>
              </a:rPr>
              <a:t>	</a:t>
            </a:r>
            <a:r>
              <a:rPr b="1" i="1" sz="2200">
                <a:latin typeface="Arial"/>
                <a:ea typeface="Arial"/>
                <a:cs typeface="Arial"/>
                <a:sym typeface="Arial"/>
              </a:rPr>
              <a:t>y</a:t>
            </a:r>
            <a:r>
              <a:rPr b="1" sz="2200">
                <a:latin typeface="Arial"/>
                <a:ea typeface="Arial"/>
                <a:cs typeface="Arial"/>
                <a:sym typeface="Arial"/>
              </a:rPr>
              <a:t>-intercept = 3, axis of symmetry: </a:t>
            </a:r>
            <a:r>
              <a:rPr b="1" i="1" sz="2200">
                <a:latin typeface="Arial"/>
                <a:ea typeface="Arial"/>
                <a:cs typeface="Arial"/>
                <a:sym typeface="Arial"/>
              </a:rPr>
              <a:t>x</a:t>
            </a:r>
            <a:r>
              <a:rPr b="1" sz="2200">
                <a:latin typeface="Arial"/>
                <a:ea typeface="Arial"/>
                <a:cs typeface="Arial"/>
                <a:sym typeface="Arial"/>
              </a:rPr>
              <a:t> = –3, </a:t>
            </a:r>
            <a:br>
              <a:rPr b="1" sz="2200">
                <a:latin typeface="Arial"/>
                <a:ea typeface="Arial"/>
                <a:cs typeface="Arial"/>
                <a:sym typeface="Arial"/>
              </a:rPr>
            </a:br>
            <a:r>
              <a:rPr b="1" i="1" sz="2200">
                <a:latin typeface="Arial"/>
                <a:ea typeface="Arial"/>
                <a:cs typeface="Arial"/>
                <a:sym typeface="Arial"/>
              </a:rPr>
              <a:t>x</a:t>
            </a:r>
            <a:r>
              <a:rPr b="1" sz="2200">
                <a:latin typeface="Arial"/>
                <a:ea typeface="Arial"/>
                <a:cs typeface="Arial"/>
                <a:sym typeface="Arial"/>
              </a:rPr>
              <a:t>-coordinate = –3</a:t>
            </a:r>
            <a:endParaRPr b="1" sz="2200">
              <a:latin typeface="Arial"/>
              <a:ea typeface="Arial"/>
              <a:cs typeface="Arial"/>
              <a:sym typeface="Arial"/>
            </a:endParaRPr>
          </a:p>
          <a:p>
            <a:pPr lvl="0" marL="533400" indent="-533400">
              <a:lnSpc>
                <a:spcPct val="90000"/>
              </a:lnSpc>
              <a:spcBef>
                <a:spcPts val="500"/>
              </a:spcBef>
            </a:pPr>
            <a:r>
              <a:rPr b="1" sz="2200">
                <a:solidFill>
                  <a:srgbClr val="00539D"/>
                </a:solidFill>
                <a:latin typeface="Arial"/>
                <a:ea typeface="Arial"/>
                <a:cs typeface="Arial"/>
                <a:sym typeface="Arial"/>
              </a:rPr>
              <a:t>B.</a:t>
            </a:r>
            <a:r>
              <a:rPr b="1" sz="2200">
                <a:latin typeface="Arial"/>
                <a:ea typeface="Arial"/>
                <a:cs typeface="Arial"/>
                <a:sym typeface="Arial"/>
              </a:rPr>
              <a:t>	</a:t>
            </a:r>
            <a:r>
              <a:rPr b="1" i="1" sz="2200">
                <a:latin typeface="Arial"/>
                <a:ea typeface="Arial"/>
                <a:cs typeface="Arial"/>
                <a:sym typeface="Arial"/>
              </a:rPr>
              <a:t>y</a:t>
            </a:r>
            <a:r>
              <a:rPr b="1" sz="2200">
                <a:latin typeface="Arial"/>
                <a:ea typeface="Arial"/>
                <a:cs typeface="Arial"/>
                <a:sym typeface="Arial"/>
              </a:rPr>
              <a:t>-intercept = –3, axis of symmetry: </a:t>
            </a:r>
            <a:r>
              <a:rPr b="1" i="1" sz="2200">
                <a:latin typeface="Arial"/>
                <a:ea typeface="Arial"/>
                <a:cs typeface="Arial"/>
                <a:sym typeface="Arial"/>
              </a:rPr>
              <a:t>x</a:t>
            </a:r>
            <a:r>
              <a:rPr b="1" sz="2200">
                <a:latin typeface="Arial"/>
                <a:ea typeface="Arial"/>
                <a:cs typeface="Arial"/>
                <a:sym typeface="Arial"/>
              </a:rPr>
              <a:t> = 3, </a:t>
            </a:r>
            <a:br>
              <a:rPr b="1" sz="2200">
                <a:latin typeface="Arial"/>
                <a:ea typeface="Arial"/>
                <a:cs typeface="Arial"/>
                <a:sym typeface="Arial"/>
              </a:rPr>
            </a:br>
            <a:r>
              <a:rPr b="1" i="1" sz="2200">
                <a:latin typeface="Arial"/>
                <a:ea typeface="Arial"/>
                <a:cs typeface="Arial"/>
                <a:sym typeface="Arial"/>
              </a:rPr>
              <a:t>x</a:t>
            </a:r>
            <a:r>
              <a:rPr b="1" sz="2200">
                <a:latin typeface="Arial"/>
                <a:ea typeface="Arial"/>
                <a:cs typeface="Arial"/>
                <a:sym typeface="Arial"/>
              </a:rPr>
              <a:t>-coordinate = 3</a:t>
            </a:r>
            <a:endParaRPr b="1" sz="2200">
              <a:latin typeface="Arial"/>
              <a:ea typeface="Arial"/>
              <a:cs typeface="Arial"/>
              <a:sym typeface="Arial"/>
            </a:endParaRPr>
          </a:p>
          <a:p>
            <a:pPr lvl="0" marL="533400" indent="-533400">
              <a:lnSpc>
                <a:spcPct val="90000"/>
              </a:lnSpc>
              <a:spcBef>
                <a:spcPts val="500"/>
              </a:spcBef>
            </a:pPr>
            <a:r>
              <a:rPr b="1" sz="2200">
                <a:solidFill>
                  <a:srgbClr val="00539D"/>
                </a:solidFill>
                <a:latin typeface="Arial"/>
                <a:ea typeface="Arial"/>
                <a:cs typeface="Arial"/>
                <a:sym typeface="Arial"/>
              </a:rPr>
              <a:t>C.</a:t>
            </a:r>
            <a:r>
              <a:rPr b="1" sz="2200">
                <a:latin typeface="Arial"/>
                <a:ea typeface="Arial"/>
                <a:cs typeface="Arial"/>
                <a:sym typeface="Arial"/>
              </a:rPr>
              <a:t>	</a:t>
            </a:r>
            <a:r>
              <a:rPr b="1" i="1" sz="2200">
                <a:latin typeface="Arial"/>
                <a:ea typeface="Arial"/>
                <a:cs typeface="Arial"/>
                <a:sym typeface="Arial"/>
              </a:rPr>
              <a:t>y</a:t>
            </a:r>
            <a:r>
              <a:rPr b="1" sz="2200">
                <a:latin typeface="Arial"/>
                <a:ea typeface="Arial"/>
                <a:cs typeface="Arial"/>
                <a:sym typeface="Arial"/>
              </a:rPr>
              <a:t>-intercept = 3, axis of symmetry: </a:t>
            </a:r>
            <a:r>
              <a:rPr b="1" i="1" sz="2200">
                <a:latin typeface="Arial"/>
                <a:ea typeface="Arial"/>
                <a:cs typeface="Arial"/>
                <a:sym typeface="Arial"/>
              </a:rPr>
              <a:t>x</a:t>
            </a:r>
            <a:r>
              <a:rPr b="1" sz="2200">
                <a:latin typeface="Arial"/>
                <a:ea typeface="Arial"/>
                <a:cs typeface="Arial"/>
                <a:sym typeface="Arial"/>
              </a:rPr>
              <a:t> = 3, </a:t>
            </a:r>
            <a:br>
              <a:rPr b="1" sz="2200">
                <a:latin typeface="Arial"/>
                <a:ea typeface="Arial"/>
                <a:cs typeface="Arial"/>
                <a:sym typeface="Arial"/>
              </a:rPr>
            </a:br>
            <a:r>
              <a:rPr b="1" i="1" sz="2200">
                <a:latin typeface="Arial"/>
                <a:ea typeface="Arial"/>
                <a:cs typeface="Arial"/>
                <a:sym typeface="Arial"/>
              </a:rPr>
              <a:t>x</a:t>
            </a:r>
            <a:r>
              <a:rPr b="1" sz="2200">
                <a:latin typeface="Arial"/>
                <a:ea typeface="Arial"/>
                <a:cs typeface="Arial"/>
                <a:sym typeface="Arial"/>
              </a:rPr>
              <a:t>-coordinate = 3</a:t>
            </a:r>
            <a:endParaRPr b="1" sz="2200">
              <a:latin typeface="Arial"/>
              <a:ea typeface="Arial"/>
              <a:cs typeface="Arial"/>
              <a:sym typeface="Arial"/>
            </a:endParaRPr>
          </a:p>
          <a:p>
            <a:pPr lvl="0" marL="533400" indent="-533400">
              <a:lnSpc>
                <a:spcPct val="90000"/>
              </a:lnSpc>
              <a:spcBef>
                <a:spcPts val="500"/>
              </a:spcBef>
            </a:pPr>
            <a:r>
              <a:rPr b="1" sz="2200">
                <a:solidFill>
                  <a:srgbClr val="00539D"/>
                </a:solidFill>
                <a:latin typeface="Arial"/>
                <a:ea typeface="Arial"/>
                <a:cs typeface="Arial"/>
                <a:sym typeface="Arial"/>
              </a:rPr>
              <a:t>D.</a:t>
            </a:r>
            <a:r>
              <a:rPr b="1" sz="2200">
                <a:latin typeface="Arial"/>
                <a:ea typeface="Arial"/>
                <a:cs typeface="Arial"/>
                <a:sym typeface="Arial"/>
              </a:rPr>
              <a:t>	</a:t>
            </a:r>
            <a:r>
              <a:rPr b="1" i="1" sz="2200">
                <a:latin typeface="Arial"/>
                <a:ea typeface="Arial"/>
                <a:cs typeface="Arial"/>
                <a:sym typeface="Arial"/>
              </a:rPr>
              <a:t>y</a:t>
            </a:r>
            <a:r>
              <a:rPr b="1" sz="2200">
                <a:latin typeface="Arial"/>
                <a:ea typeface="Arial"/>
                <a:cs typeface="Arial"/>
                <a:sym typeface="Arial"/>
              </a:rPr>
              <a:t>-intercept = –3, axis of symmetry: </a:t>
            </a:r>
            <a:r>
              <a:rPr b="1" i="1" sz="2200">
                <a:latin typeface="Arial"/>
                <a:ea typeface="Arial"/>
                <a:cs typeface="Arial"/>
                <a:sym typeface="Arial"/>
              </a:rPr>
              <a:t>x</a:t>
            </a:r>
            <a:r>
              <a:rPr b="1" sz="2200">
                <a:latin typeface="Arial"/>
                <a:ea typeface="Arial"/>
                <a:cs typeface="Arial"/>
                <a:sym typeface="Arial"/>
              </a:rPr>
              <a:t> = –3, </a:t>
            </a:r>
            <a:br>
              <a:rPr b="1" sz="2200">
                <a:latin typeface="Arial"/>
                <a:ea typeface="Arial"/>
                <a:cs typeface="Arial"/>
                <a:sym typeface="Arial"/>
              </a:rPr>
            </a:br>
            <a:r>
              <a:rPr b="1" i="1" sz="2200">
                <a:latin typeface="Arial"/>
                <a:ea typeface="Arial"/>
                <a:cs typeface="Arial"/>
                <a:sym typeface="Arial"/>
              </a:rPr>
              <a:t>x</a:t>
            </a:r>
            <a:r>
              <a:rPr b="1" sz="2200">
                <a:latin typeface="Arial"/>
                <a:ea typeface="Arial"/>
                <a:cs typeface="Arial"/>
                <a:sym typeface="Arial"/>
              </a:rPr>
              <a:t>-coordinate = –3</a:t>
            </a:r>
          </a:p>
        </p:txBody>
      </p:sp>
      <p:sp>
        <p:nvSpPr>
          <p:cNvPr id="251" name="Shape 251"/>
          <p:cNvSpPr/>
          <p:nvPr/>
        </p:nvSpPr>
        <p:spPr>
          <a:xfrm>
            <a:off x="476250" y="1285874"/>
            <a:ext cx="8020050" cy="1028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200">
                <a:solidFill>
                  <a:srgbClr val="E01B22"/>
                </a:solidFill>
                <a:latin typeface="Arial"/>
                <a:ea typeface="Arial"/>
                <a:cs typeface="Arial"/>
                <a:sym typeface="Arial"/>
              </a:rPr>
              <a:t>A.</a:t>
            </a:r>
            <a:r>
              <a:rPr b="1" sz="2200">
                <a:solidFill>
                  <a:srgbClr val="00539D"/>
                </a:solidFill>
                <a:latin typeface="Arial"/>
                <a:ea typeface="Arial"/>
                <a:cs typeface="Arial"/>
                <a:sym typeface="Arial"/>
              </a:rPr>
              <a:t> Consider the quadratic function </a:t>
            </a:r>
            <a:r>
              <a:rPr b="1" i="1" sz="2200">
                <a:solidFill>
                  <a:srgbClr val="00539D"/>
                </a:solidFill>
                <a:latin typeface="Arial"/>
                <a:ea typeface="Arial"/>
                <a:cs typeface="Arial"/>
                <a:sym typeface="Arial"/>
              </a:rPr>
              <a:t>f</a:t>
            </a:r>
            <a:r>
              <a:rPr b="1" sz="2200">
                <a:solidFill>
                  <a:srgbClr val="00539D"/>
                </a:solidFill>
                <a:latin typeface="Arial"/>
                <a:ea typeface="Arial"/>
                <a:cs typeface="Arial"/>
                <a:sym typeface="Arial"/>
              </a:rPr>
              <a:t>(</a:t>
            </a:r>
            <a:r>
              <a:rPr b="1" i="1" sz="2200">
                <a:solidFill>
                  <a:srgbClr val="00539D"/>
                </a:solidFill>
                <a:latin typeface="Arial"/>
                <a:ea typeface="Arial"/>
                <a:cs typeface="Arial"/>
                <a:sym typeface="Arial"/>
              </a:rPr>
              <a:t>x</a:t>
            </a:r>
            <a:r>
              <a:rPr b="1" sz="2200">
                <a:solidFill>
                  <a:srgbClr val="00539D"/>
                </a:solidFill>
                <a:latin typeface="Arial"/>
                <a:ea typeface="Arial"/>
                <a:cs typeface="Arial"/>
                <a:sym typeface="Arial"/>
              </a:rPr>
              <a:t>) = 3 – 6</a:t>
            </a:r>
            <a:r>
              <a:rPr b="1" i="1" sz="2200">
                <a:solidFill>
                  <a:srgbClr val="00539D"/>
                </a:solidFill>
                <a:latin typeface="Arial"/>
                <a:ea typeface="Arial"/>
                <a:cs typeface="Arial"/>
                <a:sym typeface="Arial"/>
              </a:rPr>
              <a:t>x</a:t>
            </a:r>
            <a:r>
              <a:rPr b="1" sz="2200">
                <a:solidFill>
                  <a:srgbClr val="00539D"/>
                </a:solidFill>
                <a:latin typeface="Arial"/>
                <a:ea typeface="Arial"/>
                <a:cs typeface="Arial"/>
                <a:sym typeface="Arial"/>
              </a:rPr>
              <a:t> + </a:t>
            </a:r>
            <a:r>
              <a:rPr b="1" i="1" sz="2200">
                <a:solidFill>
                  <a:srgbClr val="00539D"/>
                </a:solidFill>
                <a:latin typeface="Arial"/>
                <a:ea typeface="Arial"/>
                <a:cs typeface="Arial"/>
                <a:sym typeface="Arial"/>
              </a:rPr>
              <a:t>x</a:t>
            </a:r>
            <a:r>
              <a:rPr b="1" baseline="40000" sz="2200">
                <a:solidFill>
                  <a:srgbClr val="00539D"/>
                </a:solidFill>
                <a:latin typeface="Arial"/>
                <a:ea typeface="Arial"/>
                <a:cs typeface="Arial"/>
                <a:sym typeface="Arial"/>
              </a:rPr>
              <a:t>2</a:t>
            </a:r>
            <a:r>
              <a:rPr b="1" sz="2200">
                <a:solidFill>
                  <a:srgbClr val="00539D"/>
                </a:solidFill>
                <a:latin typeface="Arial"/>
                <a:ea typeface="Arial"/>
                <a:cs typeface="Arial"/>
                <a:sym typeface="Arial"/>
              </a:rPr>
              <a:t>. Find the </a:t>
            </a:r>
            <a:r>
              <a:rPr b="1" i="1" sz="2200">
                <a:solidFill>
                  <a:srgbClr val="00539D"/>
                </a:solidFill>
                <a:latin typeface="Arial"/>
                <a:ea typeface="Arial"/>
                <a:cs typeface="Arial"/>
                <a:sym typeface="Arial"/>
              </a:rPr>
              <a:t>y</a:t>
            </a:r>
            <a:r>
              <a:rPr b="1" sz="2200">
                <a:solidFill>
                  <a:srgbClr val="00539D"/>
                </a:solidFill>
                <a:latin typeface="Arial"/>
                <a:ea typeface="Arial"/>
                <a:cs typeface="Arial"/>
                <a:sym typeface="Arial"/>
              </a:rPr>
              <a:t>-intercept, the equation of the axis of symmetry, and the </a:t>
            </a:r>
            <a:r>
              <a:rPr b="1" i="1" sz="2200">
                <a:solidFill>
                  <a:srgbClr val="00539D"/>
                </a:solidFill>
                <a:latin typeface="Arial"/>
                <a:ea typeface="Arial"/>
                <a:cs typeface="Arial"/>
                <a:sym typeface="Arial"/>
              </a:rPr>
              <a:t>x</a:t>
            </a:r>
            <a:r>
              <a:rPr b="1" sz="2200">
                <a:solidFill>
                  <a:srgbClr val="00539D"/>
                </a:solidFill>
                <a:latin typeface="Arial"/>
                <a:ea typeface="Arial"/>
                <a:cs typeface="Arial"/>
                <a:sym typeface="Arial"/>
              </a:rPr>
              <a:t>-coordinate of the vertex.</a:t>
            </a:r>
          </a:p>
        </p:txBody>
      </p:sp>
      <p:sp>
        <p:nvSpPr>
          <p:cNvPr id="252" name="Shape 252"/>
          <p:cNvSpPr/>
          <p:nvPr/>
        </p:nvSpPr>
        <p:spPr>
          <a:xfrm>
            <a:off x="847719" y="4410069"/>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pic>
        <p:nvPicPr>
          <p:cNvPr id="253" name="image26.png"/>
          <p:cNvPicPr/>
          <p:nvPr/>
        </p:nvPicPr>
        <p:blipFill>
          <a:blip r:embed="rId3">
            <a:extLst/>
          </a:blip>
          <a:stretch>
            <a:fillRect/>
          </a:stretch>
        </p:blipFill>
        <p:spPr>
          <a:xfrm>
            <a:off x="2716211" y="712787"/>
            <a:ext cx="2846389" cy="511177"/>
          </a:xfrm>
          <a:prstGeom prst="rect">
            <a:avLst/>
          </a:prstGeom>
          <a:ln w="12700">
            <a:miter lim="400000"/>
          </a:ln>
        </p:spPr>
      </p:pic>
      <p:pic>
        <p:nvPicPr>
          <p:cNvPr id="254" name="image1.jpeg"/>
          <p:cNvPicPr/>
          <p:nvPr/>
        </p:nvPicPr>
        <p:blipFill>
          <a:blip r:embed="rId4">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53"/>
                                        </p:tgtEl>
                                        <p:attrNameLst>
                                          <p:attrName>style.visibility</p:attrName>
                                        </p:attrNameLst>
                                      </p:cBhvr>
                                      <p:to>
                                        <p:strVal val="visible"/>
                                      </p:to>
                                    </p:set>
                                    <p:animEffect filter="wipe(left)" transition="in">
                                      <p:cBhvr>
                                        <p:cTn id="7" dur="500"/>
                                        <p:tgtEl>
                                          <p:spTgt spid="253"/>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54"/>
                                        </p:tgtEl>
                                        <p:attrNameLst>
                                          <p:attrName>style.visibility</p:attrName>
                                        </p:attrNameLst>
                                      </p:cBhvr>
                                      <p:to>
                                        <p:strVal val="visible"/>
                                      </p:to>
                                    </p:set>
                                    <p:animEffect filter="fade" transition="in">
                                      <p:cBhvr>
                                        <p:cTn id="11" dur="500"/>
                                        <p:tgtEl>
                                          <p:spTgt spid="25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51"/>
                                        </p:tgtEl>
                                        <p:attrNameLst>
                                          <p:attrName>style.visibility</p:attrName>
                                        </p:attrNameLst>
                                      </p:cBhvr>
                                      <p:to>
                                        <p:strVal val="visible"/>
                                      </p:to>
                                    </p:set>
                                    <p:animEffect filter="wipe(left)" transition="in">
                                      <p:cBhvr>
                                        <p:cTn id="15" dur="500"/>
                                        <p:tgtEl>
                                          <p:spTgt spid="251"/>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50"/>
                                        </p:tgtEl>
                                        <p:attrNameLst>
                                          <p:attrName>style.visibility</p:attrName>
                                        </p:attrNameLst>
                                      </p:cBhvr>
                                      <p:to>
                                        <p:strVal val="visible"/>
                                      </p:to>
                                    </p:set>
                                    <p:animEffect filter="wipe(left)" transition="in">
                                      <p:cBhvr>
                                        <p:cTn id="19" dur="500"/>
                                        <p:tgtEl>
                                          <p:spTgt spid="25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24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252"/>
                                        </p:tgtEl>
                                        <p:attrNameLst>
                                          <p:attrName>style.visibility</p:attrName>
                                        </p:attrNameLst>
                                      </p:cBhvr>
                                      <p:to>
                                        <p:strVal val="visible"/>
                                      </p:to>
                                    </p:set>
                                    <p:anim calcmode="lin" valueType="num">
                                      <p:cBhvr>
                                        <p:cTn id="28" dur="80" fill="hold"/>
                                        <p:tgtEl>
                                          <p:spTgt spid="252"/>
                                        </p:tgtEl>
                                        <p:attrNameLst>
                                          <p:attrName>ppt_x</p:attrName>
                                        </p:attrNameLst>
                                      </p:cBhvr>
                                      <p:tavLst>
                                        <p:tav tm="0">
                                          <p:val>
                                            <p:strVal val="#ppt_x"/>
                                          </p:val>
                                        </p:tav>
                                        <p:tav tm="100000">
                                          <p:val>
                                            <p:strVal val="#ppt_x"/>
                                          </p:val>
                                        </p:tav>
                                      </p:tavLst>
                                    </p:anim>
                                    <p:anim calcmode="lin" valueType="num">
                                      <p:cBhvr>
                                        <p:cTn id="29" dur="80" fill="hold"/>
                                        <p:tgtEl>
                                          <p:spTgt spid="25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3" grpId="1"/>
      <p:bldP build="whole" bldLvl="1" animBg="1" rev="0" advAuto="0" spid="250" grpId="4"/>
      <p:bldP build="whole" bldLvl="1" animBg="1" rev="0" advAuto="0" spid="251" grpId="3"/>
      <p:bldP build="whole" bldLvl="1" animBg="1" rev="0" advAuto="0" spid="249" grpId="5"/>
      <p:bldP build="whole" bldLvl="1" animBg="1" rev="0" advAuto="0" spid="254" grpId="2"/>
      <p:bldP build="whole" bldLvl="1" animBg="1" rev="0" advAuto="0" spid="252" grpId="6"/>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257" name="Shape 25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graphicFrame>
        <p:nvGraphicFramePr>
          <p:cNvPr id="258" name="Chart 258"/>
          <p:cNvGraphicFramePr/>
          <p:nvPr/>
        </p:nvGraphicFramePr>
        <p:xfrm>
          <a:off x="6188095" y="2879181"/>
          <a:ext cx="2460815" cy="3362592"/>
        </p:xfrm>
        <a:graphic xmlns:a="http://schemas.openxmlformats.org/drawingml/2006/main">
          <a:graphicData uri="http://schemas.openxmlformats.org/drawingml/2006/chart">
            <c:chart xmlns:c="http://schemas.openxmlformats.org/drawingml/2006/chart" r:id="rId2"/>
          </a:graphicData>
        </a:graphic>
      </p:graphicFrame>
      <p:sp>
        <p:nvSpPr>
          <p:cNvPr id="259" name="Shape 259"/>
          <p:cNvSpPr/>
          <p:nvPr/>
        </p:nvSpPr>
        <p:spPr>
          <a:xfrm>
            <a:off x="476250" y="1285874"/>
            <a:ext cx="8020050" cy="73071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200">
                <a:solidFill>
                  <a:srgbClr val="E01B22"/>
                </a:solidFill>
                <a:latin typeface="Arial"/>
                <a:ea typeface="Arial"/>
                <a:cs typeface="Arial"/>
                <a:sym typeface="Arial"/>
              </a:rPr>
              <a:t>B.</a:t>
            </a:r>
            <a:r>
              <a:rPr b="1" sz="2200">
                <a:solidFill>
                  <a:srgbClr val="00539D"/>
                </a:solidFill>
                <a:latin typeface="Arial"/>
                <a:ea typeface="Arial"/>
                <a:cs typeface="Arial"/>
                <a:sym typeface="Arial"/>
              </a:rPr>
              <a:t> Consider the quadratic function </a:t>
            </a:r>
            <a:r>
              <a:rPr b="1" i="1" sz="2200">
                <a:solidFill>
                  <a:srgbClr val="00539D"/>
                </a:solidFill>
                <a:latin typeface="Arial"/>
                <a:ea typeface="Arial"/>
                <a:cs typeface="Arial"/>
                <a:sym typeface="Arial"/>
              </a:rPr>
              <a:t>f</a:t>
            </a:r>
            <a:r>
              <a:rPr b="1" sz="2200">
                <a:solidFill>
                  <a:srgbClr val="00539D"/>
                </a:solidFill>
                <a:latin typeface="Arial"/>
                <a:ea typeface="Arial"/>
                <a:cs typeface="Arial"/>
                <a:sym typeface="Arial"/>
              </a:rPr>
              <a:t>(</a:t>
            </a:r>
            <a:r>
              <a:rPr b="1" i="1" sz="2200">
                <a:solidFill>
                  <a:srgbClr val="00539D"/>
                </a:solidFill>
                <a:latin typeface="Arial"/>
                <a:ea typeface="Arial"/>
                <a:cs typeface="Arial"/>
                <a:sym typeface="Arial"/>
              </a:rPr>
              <a:t>x</a:t>
            </a:r>
            <a:r>
              <a:rPr b="1" sz="2200">
                <a:solidFill>
                  <a:srgbClr val="00539D"/>
                </a:solidFill>
                <a:latin typeface="Arial"/>
                <a:ea typeface="Arial"/>
                <a:cs typeface="Arial"/>
                <a:sym typeface="Arial"/>
              </a:rPr>
              <a:t>) = 3 – 6</a:t>
            </a:r>
            <a:r>
              <a:rPr b="1" i="1" sz="2200">
                <a:solidFill>
                  <a:srgbClr val="00539D"/>
                </a:solidFill>
                <a:latin typeface="Arial"/>
                <a:ea typeface="Arial"/>
                <a:cs typeface="Arial"/>
                <a:sym typeface="Arial"/>
              </a:rPr>
              <a:t>x</a:t>
            </a:r>
            <a:r>
              <a:rPr b="1" sz="2200">
                <a:solidFill>
                  <a:srgbClr val="00539D"/>
                </a:solidFill>
                <a:latin typeface="Arial"/>
                <a:ea typeface="Arial"/>
                <a:cs typeface="Arial"/>
                <a:sym typeface="Arial"/>
              </a:rPr>
              <a:t> + </a:t>
            </a:r>
            <a:r>
              <a:rPr b="1" i="1" sz="2200">
                <a:solidFill>
                  <a:srgbClr val="00539D"/>
                </a:solidFill>
                <a:latin typeface="Arial"/>
                <a:ea typeface="Arial"/>
                <a:cs typeface="Arial"/>
                <a:sym typeface="Arial"/>
              </a:rPr>
              <a:t>x</a:t>
            </a:r>
            <a:r>
              <a:rPr b="1" baseline="40000" sz="2200">
                <a:solidFill>
                  <a:srgbClr val="00539D"/>
                </a:solidFill>
                <a:latin typeface="Arial"/>
                <a:ea typeface="Arial"/>
                <a:cs typeface="Arial"/>
                <a:sym typeface="Arial"/>
              </a:rPr>
              <a:t>2</a:t>
            </a:r>
            <a:r>
              <a:rPr b="1" sz="2200">
                <a:solidFill>
                  <a:srgbClr val="00539D"/>
                </a:solidFill>
                <a:latin typeface="Arial"/>
                <a:ea typeface="Arial"/>
                <a:cs typeface="Arial"/>
                <a:sym typeface="Arial"/>
              </a:rPr>
              <a:t>. Make a table of values that includes the vertex.</a:t>
            </a:r>
          </a:p>
        </p:txBody>
      </p:sp>
      <p:pic>
        <p:nvPicPr>
          <p:cNvPr id="260" name="image26.png"/>
          <p:cNvPicPr/>
          <p:nvPr/>
        </p:nvPicPr>
        <p:blipFill>
          <a:blip r:embed="rId3">
            <a:extLst/>
          </a:blip>
          <a:stretch>
            <a:fillRect/>
          </a:stretch>
        </p:blipFill>
        <p:spPr>
          <a:xfrm>
            <a:off x="2716211" y="712787"/>
            <a:ext cx="2846389" cy="511177"/>
          </a:xfrm>
          <a:prstGeom prst="rect">
            <a:avLst/>
          </a:prstGeom>
          <a:ln w="12700">
            <a:miter lim="400000"/>
          </a:ln>
        </p:spPr>
      </p:pic>
      <p:pic>
        <p:nvPicPr>
          <p:cNvPr id="261" name="image1.jpeg"/>
          <p:cNvPicPr/>
          <p:nvPr/>
        </p:nvPicPr>
        <p:blipFill>
          <a:blip r:embed="rId4">
            <a:extLst/>
          </a:blip>
          <a:stretch>
            <a:fillRect/>
          </a:stretch>
        </p:blipFill>
        <p:spPr>
          <a:xfrm>
            <a:off x="7467600" y="747712"/>
            <a:ext cx="1222375" cy="376239"/>
          </a:xfrm>
          <a:prstGeom prst="rect">
            <a:avLst/>
          </a:prstGeom>
          <a:ln w="12700">
            <a:miter lim="400000"/>
          </a:ln>
        </p:spPr>
      </p:pic>
      <p:grpSp>
        <p:nvGrpSpPr>
          <p:cNvPr id="267" name="Group 267"/>
          <p:cNvGrpSpPr/>
          <p:nvPr/>
        </p:nvGrpSpPr>
        <p:grpSpPr>
          <a:xfrm>
            <a:off x="857249" y="2325686"/>
            <a:ext cx="4787902" cy="3846515"/>
            <a:chOff x="0" y="0"/>
            <a:chExt cx="4787900" cy="3846513"/>
          </a:xfrm>
        </p:grpSpPr>
        <p:sp>
          <p:nvSpPr>
            <p:cNvPr id="262" name="Shape 262"/>
            <p:cNvSpPr/>
            <p:nvPr/>
          </p:nvSpPr>
          <p:spPr>
            <a:xfrm>
              <a:off x="-1" y="-1"/>
              <a:ext cx="4629151" cy="31715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lvl="0" marL="533400" indent="-533400">
                <a:lnSpc>
                  <a:spcPct val="90000"/>
                </a:lnSpc>
                <a:spcBef>
                  <a:spcPts val="200"/>
                </a:spcBef>
              </a:pPr>
              <a:r>
                <a:rPr b="1" sz="2200">
                  <a:solidFill>
                    <a:srgbClr val="00539D"/>
                  </a:solidFill>
                  <a:latin typeface="Arial"/>
                  <a:ea typeface="Arial"/>
                  <a:cs typeface="Arial"/>
                  <a:sym typeface="Arial"/>
                </a:rPr>
                <a:t>A.</a:t>
              </a:r>
              <a:r>
                <a:rPr b="1" sz="2200">
                  <a:latin typeface="Arial"/>
                  <a:ea typeface="Arial"/>
                  <a:cs typeface="Arial"/>
                  <a:sym typeface="Arial"/>
                </a:rPr>
                <a:t>	</a:t>
              </a:r>
              <a:br>
                <a:rPr b="1" sz="2200">
                  <a:latin typeface="Arial"/>
                  <a:ea typeface="Arial"/>
                  <a:cs typeface="Arial"/>
                  <a:sym typeface="Arial"/>
                </a:rPr>
              </a:br>
              <a:br>
                <a:rPr b="1" sz="2200">
                  <a:latin typeface="Arial"/>
                  <a:ea typeface="Arial"/>
                  <a:cs typeface="Arial"/>
                  <a:sym typeface="Arial"/>
                </a:rPr>
              </a:br>
              <a:endParaRPr b="1" sz="2200">
                <a:latin typeface="Arial"/>
                <a:ea typeface="Arial"/>
                <a:cs typeface="Arial"/>
                <a:sym typeface="Arial"/>
              </a:endParaRPr>
            </a:p>
            <a:p>
              <a:pPr lvl="0" marL="533400" indent="-533400">
                <a:lnSpc>
                  <a:spcPct val="90000"/>
                </a:lnSpc>
                <a:spcBef>
                  <a:spcPts val="200"/>
                </a:spcBef>
              </a:pPr>
              <a:r>
                <a:rPr b="1" sz="2200">
                  <a:solidFill>
                    <a:srgbClr val="00539D"/>
                  </a:solidFill>
                  <a:latin typeface="Arial"/>
                  <a:ea typeface="Arial"/>
                  <a:cs typeface="Arial"/>
                  <a:sym typeface="Arial"/>
                </a:rPr>
                <a:t>B.</a:t>
              </a:r>
              <a:r>
                <a:rPr b="1" sz="2200">
                  <a:latin typeface="Arial"/>
                  <a:ea typeface="Arial"/>
                  <a:cs typeface="Arial"/>
                  <a:sym typeface="Arial"/>
                </a:rPr>
                <a:t>	</a:t>
              </a:r>
              <a:br>
                <a:rPr b="1" sz="2200">
                  <a:latin typeface="Arial"/>
                  <a:ea typeface="Arial"/>
                  <a:cs typeface="Arial"/>
                  <a:sym typeface="Arial"/>
                </a:rPr>
              </a:br>
              <a:br>
                <a:rPr b="1" sz="2200">
                  <a:latin typeface="Arial"/>
                  <a:ea typeface="Arial"/>
                  <a:cs typeface="Arial"/>
                  <a:sym typeface="Arial"/>
                </a:rPr>
              </a:br>
              <a:endParaRPr b="1" sz="2200">
                <a:latin typeface="Arial"/>
                <a:ea typeface="Arial"/>
                <a:cs typeface="Arial"/>
                <a:sym typeface="Arial"/>
              </a:endParaRPr>
            </a:p>
            <a:p>
              <a:pPr lvl="0" marL="533400" indent="-533400">
                <a:lnSpc>
                  <a:spcPct val="90000"/>
                </a:lnSpc>
                <a:spcBef>
                  <a:spcPts val="200"/>
                </a:spcBef>
              </a:pPr>
              <a:r>
                <a:rPr b="1" sz="2200">
                  <a:solidFill>
                    <a:srgbClr val="00539D"/>
                  </a:solidFill>
                  <a:latin typeface="Arial"/>
                  <a:ea typeface="Arial"/>
                  <a:cs typeface="Arial"/>
                  <a:sym typeface="Arial"/>
                </a:rPr>
                <a:t>C.</a:t>
              </a:r>
              <a:r>
                <a:rPr b="1" sz="2200">
                  <a:latin typeface="Arial"/>
                  <a:ea typeface="Arial"/>
                  <a:cs typeface="Arial"/>
                  <a:sym typeface="Arial"/>
                </a:rPr>
                <a:t>	</a:t>
              </a:r>
              <a:br>
                <a:rPr b="1" sz="2200">
                  <a:latin typeface="Arial"/>
                  <a:ea typeface="Arial"/>
                  <a:cs typeface="Arial"/>
                  <a:sym typeface="Arial"/>
                </a:rPr>
              </a:br>
              <a:br>
                <a:rPr b="1" sz="2200">
                  <a:latin typeface="Arial"/>
                  <a:ea typeface="Arial"/>
                  <a:cs typeface="Arial"/>
                  <a:sym typeface="Arial"/>
                </a:rPr>
              </a:br>
              <a:endParaRPr b="1" sz="2200">
                <a:latin typeface="Arial"/>
                <a:ea typeface="Arial"/>
                <a:cs typeface="Arial"/>
                <a:sym typeface="Arial"/>
              </a:endParaRPr>
            </a:p>
            <a:p>
              <a:pPr lvl="0" marL="533400" indent="-533400">
                <a:lnSpc>
                  <a:spcPct val="90000"/>
                </a:lnSpc>
                <a:spcBef>
                  <a:spcPts val="200"/>
                </a:spcBef>
              </a:pPr>
              <a:r>
                <a:rPr b="1" sz="2200">
                  <a:solidFill>
                    <a:srgbClr val="00539D"/>
                  </a:solidFill>
                  <a:latin typeface="Arial"/>
                  <a:ea typeface="Arial"/>
                  <a:cs typeface="Arial"/>
                  <a:sym typeface="Arial"/>
                </a:rPr>
                <a:t>D.</a:t>
              </a:r>
              <a:r>
                <a:rPr b="1" sz="2200">
                  <a:latin typeface="Arial"/>
                  <a:ea typeface="Arial"/>
                  <a:cs typeface="Arial"/>
                  <a:sym typeface="Arial"/>
                </a:rPr>
                <a:t>	</a:t>
              </a:r>
            </a:p>
          </p:txBody>
        </p:sp>
        <p:pic>
          <p:nvPicPr>
            <p:cNvPr id="263" name="image12.jpeg"/>
            <p:cNvPicPr/>
            <p:nvPr/>
          </p:nvPicPr>
          <p:blipFill>
            <a:blip r:embed="rId5">
              <a:extLst/>
            </a:blip>
            <a:stretch>
              <a:fillRect/>
            </a:stretch>
          </p:blipFill>
          <p:spPr>
            <a:xfrm>
              <a:off x="619125" y="2949575"/>
              <a:ext cx="4168776" cy="896939"/>
            </a:xfrm>
            <a:prstGeom prst="rect">
              <a:avLst/>
            </a:prstGeom>
            <a:ln w="12700" cap="flat">
              <a:noFill/>
              <a:miter lim="400000"/>
            </a:ln>
            <a:effectLst/>
          </p:spPr>
        </p:pic>
        <p:pic>
          <p:nvPicPr>
            <p:cNvPr id="264" name="image13.jpeg"/>
            <p:cNvPicPr/>
            <p:nvPr/>
          </p:nvPicPr>
          <p:blipFill>
            <a:blip r:embed="rId6">
              <a:extLst/>
            </a:blip>
            <a:stretch>
              <a:fillRect/>
            </a:stretch>
          </p:blipFill>
          <p:spPr>
            <a:xfrm>
              <a:off x="619125" y="44450"/>
              <a:ext cx="4168776" cy="896939"/>
            </a:xfrm>
            <a:prstGeom prst="rect">
              <a:avLst/>
            </a:prstGeom>
            <a:ln w="12700" cap="flat">
              <a:noFill/>
              <a:miter lim="400000"/>
            </a:ln>
            <a:effectLst/>
          </p:spPr>
        </p:pic>
        <p:pic>
          <p:nvPicPr>
            <p:cNvPr id="265" name="image14.jpeg"/>
            <p:cNvPicPr/>
            <p:nvPr/>
          </p:nvPicPr>
          <p:blipFill>
            <a:blip r:embed="rId7">
              <a:extLst/>
            </a:blip>
            <a:stretch>
              <a:fillRect/>
            </a:stretch>
          </p:blipFill>
          <p:spPr>
            <a:xfrm>
              <a:off x="619125" y="1012825"/>
              <a:ext cx="4168776" cy="896939"/>
            </a:xfrm>
            <a:prstGeom prst="rect">
              <a:avLst/>
            </a:prstGeom>
            <a:ln w="12700" cap="flat">
              <a:noFill/>
              <a:miter lim="400000"/>
            </a:ln>
            <a:effectLst/>
          </p:spPr>
        </p:pic>
        <p:pic>
          <p:nvPicPr>
            <p:cNvPr id="266" name="image15.jpeg"/>
            <p:cNvPicPr/>
            <p:nvPr/>
          </p:nvPicPr>
          <p:blipFill>
            <a:blip r:embed="rId8">
              <a:extLst/>
            </a:blip>
            <a:stretch>
              <a:fillRect/>
            </a:stretch>
          </p:blipFill>
          <p:spPr>
            <a:xfrm>
              <a:off x="619125" y="1981200"/>
              <a:ext cx="4168776" cy="896939"/>
            </a:xfrm>
            <a:prstGeom prst="rect">
              <a:avLst/>
            </a:prstGeom>
            <a:ln w="12700" cap="flat">
              <a:noFill/>
              <a:miter lim="400000"/>
            </a:ln>
            <a:effectLst/>
          </p:spPr>
        </p:pic>
      </p:grpSp>
      <p:sp>
        <p:nvSpPr>
          <p:cNvPr id="268" name="Shape 268"/>
          <p:cNvSpPr/>
          <p:nvPr/>
        </p:nvSpPr>
        <p:spPr>
          <a:xfrm>
            <a:off x="838194" y="5208581"/>
            <a:ext cx="457189" cy="45719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59"/>
                                        </p:tgtEl>
                                        <p:attrNameLst>
                                          <p:attrName>style.visibility</p:attrName>
                                        </p:attrNameLst>
                                      </p:cBhvr>
                                      <p:to>
                                        <p:strVal val="visible"/>
                                      </p:to>
                                    </p:set>
                                    <p:animEffect filter="wipe(left)" transition="in">
                                      <p:cBhvr>
                                        <p:cTn id="7" dur="500"/>
                                        <p:tgtEl>
                                          <p:spTgt spid="25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67"/>
                                        </p:tgtEl>
                                        <p:attrNameLst>
                                          <p:attrName>style.visibility</p:attrName>
                                        </p:attrNameLst>
                                      </p:cBhvr>
                                      <p:to>
                                        <p:strVal val="visible"/>
                                      </p:to>
                                    </p:set>
                                    <p:animEffect filter="wipe(left)" transition="in">
                                      <p:cBhvr>
                                        <p:cTn id="11" dur="500"/>
                                        <p:tgtEl>
                                          <p:spTgt spid="267"/>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25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 presetID="2" grpId="4" fill="hold">
                                  <p:stCondLst>
                                    <p:cond delay="0"/>
                                  </p:stCondLst>
                                  <p:iterate type="el" backwards="0">
                                    <p:tmAbs val="0"/>
                                  </p:iterate>
                                  <p:childTnLst>
                                    <p:set>
                                      <p:cBhvr>
                                        <p:cTn id="19" fill="hold"/>
                                        <p:tgtEl>
                                          <p:spTgt spid="268"/>
                                        </p:tgtEl>
                                        <p:attrNameLst>
                                          <p:attrName>style.visibility</p:attrName>
                                        </p:attrNameLst>
                                      </p:cBhvr>
                                      <p:to>
                                        <p:strVal val="visible"/>
                                      </p:to>
                                    </p:set>
                                    <p:anim calcmode="lin" valueType="num">
                                      <p:cBhvr>
                                        <p:cTn id="20" dur="80" fill="hold"/>
                                        <p:tgtEl>
                                          <p:spTgt spid="268"/>
                                        </p:tgtEl>
                                        <p:attrNameLst>
                                          <p:attrName>ppt_x</p:attrName>
                                        </p:attrNameLst>
                                      </p:cBhvr>
                                      <p:tavLst>
                                        <p:tav tm="0">
                                          <p:val>
                                            <p:strVal val="#ppt_x"/>
                                          </p:val>
                                        </p:tav>
                                        <p:tav tm="100000">
                                          <p:val>
                                            <p:strVal val="#ppt_x"/>
                                          </p:val>
                                        </p:tav>
                                      </p:tavLst>
                                    </p:anim>
                                    <p:anim calcmode="lin" valueType="num">
                                      <p:cBhvr>
                                        <p:cTn id="21" dur="80" fill="hold"/>
                                        <p:tgtEl>
                                          <p:spTgt spid="2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8" grpId="3"/>
      <p:bldP build="whole" bldLvl="1" animBg="1" rev="0" advAuto="0" spid="267" grpId="2"/>
      <p:bldP build="whole" bldLvl="1" animBg="1" rev="0" advAuto="0" spid="259" grpId="1"/>
      <p:bldP build="whole" bldLvl="1" animBg="1" rev="0" advAuto="0" spid="268" grpId="4"/>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271" name="Shape 271"/>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graphicFrame>
        <p:nvGraphicFramePr>
          <p:cNvPr id="272" name="Chart 272"/>
          <p:cNvGraphicFramePr/>
          <p:nvPr/>
        </p:nvGraphicFramePr>
        <p:xfrm>
          <a:off x="6188095" y="2879181"/>
          <a:ext cx="2460815" cy="3362592"/>
        </p:xfrm>
        <a:graphic xmlns:a="http://schemas.openxmlformats.org/drawingml/2006/main">
          <a:graphicData uri="http://schemas.openxmlformats.org/drawingml/2006/chart">
            <c:chart xmlns:c="http://schemas.openxmlformats.org/drawingml/2006/chart" r:id="rId2"/>
          </a:graphicData>
        </a:graphic>
      </p:graphicFrame>
      <p:sp>
        <p:nvSpPr>
          <p:cNvPr id="273" name="Shape 273"/>
          <p:cNvSpPr/>
          <p:nvPr/>
        </p:nvSpPr>
        <p:spPr>
          <a:xfrm>
            <a:off x="476250" y="1285874"/>
            <a:ext cx="8020050" cy="10288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200">
                <a:solidFill>
                  <a:srgbClr val="E01B22"/>
                </a:solidFill>
                <a:latin typeface="Arial"/>
                <a:ea typeface="Arial"/>
                <a:cs typeface="Arial"/>
                <a:sym typeface="Arial"/>
              </a:rPr>
              <a:t>C.</a:t>
            </a:r>
            <a:r>
              <a:rPr b="1" sz="2200">
                <a:solidFill>
                  <a:srgbClr val="00539D"/>
                </a:solidFill>
                <a:latin typeface="Arial"/>
                <a:ea typeface="Arial"/>
                <a:cs typeface="Arial"/>
                <a:sym typeface="Arial"/>
              </a:rPr>
              <a:t> Consider the quadratic function </a:t>
            </a:r>
            <a:r>
              <a:rPr b="1" i="1" sz="2200">
                <a:solidFill>
                  <a:srgbClr val="00539D"/>
                </a:solidFill>
                <a:latin typeface="Arial"/>
                <a:ea typeface="Arial"/>
                <a:cs typeface="Arial"/>
                <a:sym typeface="Arial"/>
              </a:rPr>
              <a:t>f</a:t>
            </a:r>
            <a:r>
              <a:rPr b="1" sz="2200">
                <a:solidFill>
                  <a:srgbClr val="00539D"/>
                </a:solidFill>
                <a:latin typeface="Arial"/>
                <a:ea typeface="Arial"/>
                <a:cs typeface="Arial"/>
                <a:sym typeface="Arial"/>
              </a:rPr>
              <a:t>(</a:t>
            </a:r>
            <a:r>
              <a:rPr b="1" i="1" sz="2200">
                <a:solidFill>
                  <a:srgbClr val="00539D"/>
                </a:solidFill>
                <a:latin typeface="Arial"/>
                <a:ea typeface="Arial"/>
                <a:cs typeface="Arial"/>
                <a:sym typeface="Arial"/>
              </a:rPr>
              <a:t>x</a:t>
            </a:r>
            <a:r>
              <a:rPr b="1" sz="2200">
                <a:solidFill>
                  <a:srgbClr val="00539D"/>
                </a:solidFill>
                <a:latin typeface="Arial"/>
                <a:ea typeface="Arial"/>
                <a:cs typeface="Arial"/>
                <a:sym typeface="Arial"/>
              </a:rPr>
              <a:t>) = 3 – 6</a:t>
            </a:r>
            <a:r>
              <a:rPr b="1" i="1" sz="2200">
                <a:solidFill>
                  <a:srgbClr val="00539D"/>
                </a:solidFill>
                <a:latin typeface="Arial"/>
                <a:ea typeface="Arial"/>
                <a:cs typeface="Arial"/>
                <a:sym typeface="Arial"/>
              </a:rPr>
              <a:t>x</a:t>
            </a:r>
            <a:r>
              <a:rPr b="1" sz="2200">
                <a:solidFill>
                  <a:srgbClr val="00539D"/>
                </a:solidFill>
                <a:latin typeface="Arial"/>
                <a:ea typeface="Arial"/>
                <a:cs typeface="Arial"/>
                <a:sym typeface="Arial"/>
              </a:rPr>
              <a:t> + </a:t>
            </a:r>
            <a:r>
              <a:rPr b="1" i="1" sz="2200">
                <a:solidFill>
                  <a:srgbClr val="00539D"/>
                </a:solidFill>
                <a:latin typeface="Arial"/>
                <a:ea typeface="Arial"/>
                <a:cs typeface="Arial"/>
                <a:sym typeface="Arial"/>
              </a:rPr>
              <a:t>x</a:t>
            </a:r>
            <a:r>
              <a:rPr b="1" baseline="40000" sz="2200">
                <a:solidFill>
                  <a:srgbClr val="00539D"/>
                </a:solidFill>
                <a:latin typeface="Arial"/>
                <a:ea typeface="Arial"/>
                <a:cs typeface="Arial"/>
                <a:sym typeface="Arial"/>
              </a:rPr>
              <a:t>2</a:t>
            </a:r>
            <a:r>
              <a:rPr b="1" sz="2200">
                <a:solidFill>
                  <a:srgbClr val="00539D"/>
                </a:solidFill>
                <a:latin typeface="Arial"/>
                <a:ea typeface="Arial"/>
                <a:cs typeface="Arial"/>
                <a:sym typeface="Arial"/>
              </a:rPr>
              <a:t>. </a:t>
            </a:r>
            <a:br>
              <a:rPr b="1" sz="2200">
                <a:solidFill>
                  <a:srgbClr val="00539D"/>
                </a:solidFill>
                <a:latin typeface="Arial"/>
                <a:ea typeface="Arial"/>
                <a:cs typeface="Arial"/>
                <a:sym typeface="Arial"/>
              </a:rPr>
            </a:br>
            <a:r>
              <a:rPr b="1" sz="2200">
                <a:solidFill>
                  <a:srgbClr val="00539D"/>
                </a:solidFill>
                <a:latin typeface="Arial"/>
                <a:ea typeface="Arial"/>
                <a:cs typeface="Arial"/>
                <a:sym typeface="Arial"/>
              </a:rPr>
              <a:t>Use the information from parts A and B to graph the function.</a:t>
            </a:r>
          </a:p>
        </p:txBody>
      </p:sp>
      <p:pic>
        <p:nvPicPr>
          <p:cNvPr id="274" name="image26.png"/>
          <p:cNvPicPr/>
          <p:nvPr/>
        </p:nvPicPr>
        <p:blipFill>
          <a:blip r:embed="rId3">
            <a:extLst/>
          </a:blip>
          <a:stretch>
            <a:fillRect/>
          </a:stretch>
        </p:blipFill>
        <p:spPr>
          <a:xfrm>
            <a:off x="2716211" y="712787"/>
            <a:ext cx="2846389" cy="511177"/>
          </a:xfrm>
          <a:prstGeom prst="rect">
            <a:avLst/>
          </a:prstGeom>
          <a:ln w="12700">
            <a:miter lim="400000"/>
          </a:ln>
        </p:spPr>
      </p:pic>
      <p:pic>
        <p:nvPicPr>
          <p:cNvPr id="275" name="image1.jpeg"/>
          <p:cNvPicPr/>
          <p:nvPr/>
        </p:nvPicPr>
        <p:blipFill>
          <a:blip r:embed="rId4">
            <a:extLst/>
          </a:blip>
          <a:stretch>
            <a:fillRect/>
          </a:stretch>
        </p:blipFill>
        <p:spPr>
          <a:xfrm>
            <a:off x="7467600" y="747712"/>
            <a:ext cx="1222375" cy="376239"/>
          </a:xfrm>
          <a:prstGeom prst="rect">
            <a:avLst/>
          </a:prstGeom>
          <a:ln w="12700">
            <a:miter lim="400000"/>
          </a:ln>
        </p:spPr>
      </p:pic>
      <p:grpSp>
        <p:nvGrpSpPr>
          <p:cNvPr id="281" name="Group 281"/>
          <p:cNvGrpSpPr/>
          <p:nvPr/>
        </p:nvGrpSpPr>
        <p:grpSpPr>
          <a:xfrm>
            <a:off x="857250" y="2400297"/>
            <a:ext cx="4629150" cy="3900493"/>
            <a:chOff x="0" y="-1"/>
            <a:chExt cx="4629150" cy="3900491"/>
          </a:xfrm>
        </p:grpSpPr>
        <p:sp>
          <p:nvSpPr>
            <p:cNvPr id="276" name="Shape 276"/>
            <p:cNvSpPr/>
            <p:nvPr/>
          </p:nvSpPr>
          <p:spPr>
            <a:xfrm>
              <a:off x="0" y="-2"/>
              <a:ext cx="4629150" cy="22645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lvl="0" marL="533400" indent="-533400">
                <a:lnSpc>
                  <a:spcPct val="90000"/>
                </a:lnSpc>
                <a:spcBef>
                  <a:spcPts val="500"/>
                </a:spcBef>
                <a:tabLst>
                  <a:tab pos="2400300" algn="l"/>
                </a:tabLst>
              </a:pPr>
              <a:r>
                <a:rPr b="1" sz="2200">
                  <a:solidFill>
                    <a:srgbClr val="00539D"/>
                  </a:solidFill>
                  <a:latin typeface="Arial"/>
                  <a:ea typeface="Arial"/>
                  <a:cs typeface="Arial"/>
                  <a:sym typeface="Arial"/>
                </a:rPr>
                <a:t>A.</a:t>
              </a:r>
              <a:r>
                <a:rPr b="1" sz="2200">
                  <a:latin typeface="Arial"/>
                  <a:ea typeface="Arial"/>
                  <a:cs typeface="Arial"/>
                  <a:sym typeface="Arial"/>
                </a:rPr>
                <a:t>		</a:t>
              </a:r>
              <a:r>
                <a:rPr b="1" sz="2200">
                  <a:solidFill>
                    <a:srgbClr val="00539D"/>
                  </a:solidFill>
                  <a:latin typeface="Arial"/>
                  <a:ea typeface="Arial"/>
                  <a:cs typeface="Arial"/>
                  <a:sym typeface="Arial"/>
                </a:rPr>
                <a:t>B.</a:t>
              </a:r>
              <a:br>
                <a:rPr b="1" sz="2200">
                  <a:solidFill>
                    <a:srgbClr val="00539D"/>
                  </a:solidFill>
                  <a:latin typeface="Arial"/>
                  <a:ea typeface="Arial"/>
                  <a:cs typeface="Arial"/>
                  <a:sym typeface="Arial"/>
                </a:rPr>
              </a:br>
              <a:br>
                <a:rPr b="1" sz="2200">
                  <a:solidFill>
                    <a:srgbClr val="00539D"/>
                  </a:solidFill>
                  <a:latin typeface="Arial"/>
                  <a:ea typeface="Arial"/>
                  <a:cs typeface="Arial"/>
                  <a:sym typeface="Arial"/>
                </a:rPr>
              </a:br>
              <a:br>
                <a:rPr b="1" sz="2200">
                  <a:solidFill>
                    <a:srgbClr val="00539D"/>
                  </a:solidFill>
                  <a:latin typeface="Arial"/>
                  <a:ea typeface="Arial"/>
                  <a:cs typeface="Arial"/>
                  <a:sym typeface="Arial"/>
                </a:rPr>
              </a:br>
              <a:br>
                <a:rPr b="1" sz="2200">
                  <a:solidFill>
                    <a:srgbClr val="00539D"/>
                  </a:solidFill>
                  <a:latin typeface="Arial"/>
                  <a:ea typeface="Arial"/>
                  <a:cs typeface="Arial"/>
                  <a:sym typeface="Arial"/>
                </a:rPr>
              </a:br>
              <a:br>
                <a:rPr b="1" sz="2200">
                  <a:solidFill>
                    <a:srgbClr val="00539D"/>
                  </a:solidFill>
                  <a:latin typeface="Arial"/>
                  <a:ea typeface="Arial"/>
                  <a:cs typeface="Arial"/>
                  <a:sym typeface="Arial"/>
                </a:rPr>
              </a:br>
              <a:endParaRPr b="1" sz="2200">
                <a:latin typeface="Arial"/>
                <a:ea typeface="Arial"/>
                <a:cs typeface="Arial"/>
                <a:sym typeface="Arial"/>
              </a:endParaRPr>
            </a:p>
            <a:p>
              <a:pPr lvl="0" marL="533400" indent="-533400">
                <a:lnSpc>
                  <a:spcPct val="90000"/>
                </a:lnSpc>
                <a:spcBef>
                  <a:spcPts val="500"/>
                </a:spcBef>
                <a:tabLst>
                  <a:tab pos="2400300" algn="l"/>
                </a:tabLst>
              </a:pPr>
              <a:r>
                <a:rPr b="1" sz="2200">
                  <a:solidFill>
                    <a:srgbClr val="00539D"/>
                  </a:solidFill>
                  <a:latin typeface="Arial"/>
                  <a:ea typeface="Arial"/>
                  <a:cs typeface="Arial"/>
                  <a:sym typeface="Arial"/>
                </a:rPr>
                <a:t>C.</a:t>
              </a:r>
              <a:r>
                <a:rPr b="1" sz="2200">
                  <a:latin typeface="Arial"/>
                  <a:ea typeface="Arial"/>
                  <a:cs typeface="Arial"/>
                  <a:sym typeface="Arial"/>
                </a:rPr>
                <a:t>		</a:t>
              </a:r>
              <a:r>
                <a:rPr b="1" sz="2200">
                  <a:solidFill>
                    <a:srgbClr val="00539D"/>
                  </a:solidFill>
                  <a:latin typeface="Arial"/>
                  <a:ea typeface="Arial"/>
                  <a:cs typeface="Arial"/>
                  <a:sym typeface="Arial"/>
                </a:rPr>
                <a:t>D.</a:t>
              </a:r>
            </a:p>
          </p:txBody>
        </p:sp>
        <p:pic>
          <p:nvPicPr>
            <p:cNvPr id="277" name="image16.jpeg"/>
            <p:cNvPicPr/>
            <p:nvPr/>
          </p:nvPicPr>
          <p:blipFill>
            <a:blip r:embed="rId5">
              <a:extLst/>
            </a:blip>
            <a:stretch>
              <a:fillRect/>
            </a:stretch>
          </p:blipFill>
          <p:spPr>
            <a:xfrm>
              <a:off x="590549" y="61911"/>
              <a:ext cx="1581151" cy="1881191"/>
            </a:xfrm>
            <a:prstGeom prst="rect">
              <a:avLst/>
            </a:prstGeom>
            <a:ln w="12700" cap="flat">
              <a:noFill/>
              <a:miter lim="400000"/>
            </a:ln>
            <a:effectLst/>
          </p:spPr>
        </p:pic>
        <p:pic>
          <p:nvPicPr>
            <p:cNvPr id="278" name="image17.jpeg"/>
            <p:cNvPicPr/>
            <p:nvPr/>
          </p:nvPicPr>
          <p:blipFill>
            <a:blip r:embed="rId6">
              <a:extLst/>
            </a:blip>
            <a:stretch>
              <a:fillRect/>
            </a:stretch>
          </p:blipFill>
          <p:spPr>
            <a:xfrm>
              <a:off x="2952750" y="61911"/>
              <a:ext cx="1581151" cy="1881191"/>
            </a:xfrm>
            <a:prstGeom prst="rect">
              <a:avLst/>
            </a:prstGeom>
            <a:ln w="12700" cap="flat">
              <a:noFill/>
              <a:miter lim="400000"/>
            </a:ln>
            <a:effectLst/>
          </p:spPr>
        </p:pic>
        <p:pic>
          <p:nvPicPr>
            <p:cNvPr id="279" name="image18.jpeg"/>
            <p:cNvPicPr/>
            <p:nvPr/>
          </p:nvPicPr>
          <p:blipFill>
            <a:blip r:embed="rId7">
              <a:extLst/>
            </a:blip>
            <a:stretch>
              <a:fillRect/>
            </a:stretch>
          </p:blipFill>
          <p:spPr>
            <a:xfrm>
              <a:off x="590549" y="2019301"/>
              <a:ext cx="1581151" cy="1881190"/>
            </a:xfrm>
            <a:prstGeom prst="rect">
              <a:avLst/>
            </a:prstGeom>
            <a:ln w="12700" cap="flat">
              <a:noFill/>
              <a:miter lim="400000"/>
            </a:ln>
            <a:effectLst/>
          </p:spPr>
        </p:pic>
        <p:pic>
          <p:nvPicPr>
            <p:cNvPr id="280" name="image19.jpeg"/>
            <p:cNvPicPr/>
            <p:nvPr/>
          </p:nvPicPr>
          <p:blipFill>
            <a:blip r:embed="rId8">
              <a:extLst/>
            </a:blip>
            <a:stretch>
              <a:fillRect/>
            </a:stretch>
          </p:blipFill>
          <p:spPr>
            <a:xfrm>
              <a:off x="2952750" y="2019301"/>
              <a:ext cx="1581151" cy="1881190"/>
            </a:xfrm>
            <a:prstGeom prst="rect">
              <a:avLst/>
            </a:prstGeom>
            <a:ln w="12700" cap="flat">
              <a:noFill/>
              <a:miter lim="400000"/>
            </a:ln>
            <a:effectLst/>
          </p:spPr>
        </p:pic>
      </p:grpSp>
      <p:sp>
        <p:nvSpPr>
          <p:cNvPr id="282" name="Shape 282"/>
          <p:cNvSpPr/>
          <p:nvPr/>
        </p:nvSpPr>
        <p:spPr>
          <a:xfrm>
            <a:off x="838194" y="2371719"/>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73"/>
                                        </p:tgtEl>
                                        <p:attrNameLst>
                                          <p:attrName>style.visibility</p:attrName>
                                        </p:attrNameLst>
                                      </p:cBhvr>
                                      <p:to>
                                        <p:strVal val="visible"/>
                                      </p:to>
                                    </p:set>
                                    <p:animEffect filter="wipe(left)" transition="in">
                                      <p:cBhvr>
                                        <p:cTn id="7" dur="500"/>
                                        <p:tgtEl>
                                          <p:spTgt spid="273"/>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281"/>
                                        </p:tgtEl>
                                        <p:attrNameLst>
                                          <p:attrName>style.visibility</p:attrName>
                                        </p:attrNameLst>
                                      </p:cBhvr>
                                      <p:to>
                                        <p:strVal val="visible"/>
                                      </p:to>
                                    </p:set>
                                    <p:animEffect filter="wipe(left)" transition="in">
                                      <p:cBhvr>
                                        <p:cTn id="11" dur="500"/>
                                        <p:tgtEl>
                                          <p:spTgt spid="281"/>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27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 presetID="2" grpId="4" fill="hold">
                                  <p:stCondLst>
                                    <p:cond delay="0"/>
                                  </p:stCondLst>
                                  <p:iterate type="el" backwards="0">
                                    <p:tmAbs val="0"/>
                                  </p:iterate>
                                  <p:childTnLst>
                                    <p:set>
                                      <p:cBhvr>
                                        <p:cTn id="19" fill="hold"/>
                                        <p:tgtEl>
                                          <p:spTgt spid="282"/>
                                        </p:tgtEl>
                                        <p:attrNameLst>
                                          <p:attrName>style.visibility</p:attrName>
                                        </p:attrNameLst>
                                      </p:cBhvr>
                                      <p:to>
                                        <p:strVal val="visible"/>
                                      </p:to>
                                    </p:set>
                                    <p:anim calcmode="lin" valueType="num">
                                      <p:cBhvr>
                                        <p:cTn id="20" dur="80" fill="hold"/>
                                        <p:tgtEl>
                                          <p:spTgt spid="282"/>
                                        </p:tgtEl>
                                        <p:attrNameLst>
                                          <p:attrName>ppt_x</p:attrName>
                                        </p:attrNameLst>
                                      </p:cBhvr>
                                      <p:tavLst>
                                        <p:tav tm="0">
                                          <p:val>
                                            <p:strVal val="#ppt_x"/>
                                          </p:val>
                                        </p:tav>
                                        <p:tav tm="100000">
                                          <p:val>
                                            <p:strVal val="#ppt_x"/>
                                          </p:val>
                                        </p:tav>
                                      </p:tavLst>
                                    </p:anim>
                                    <p:anim calcmode="lin" valueType="num">
                                      <p:cBhvr>
                                        <p:cTn id="21" dur="80" fill="hold"/>
                                        <p:tgtEl>
                                          <p:spTgt spid="2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1" grpId="2"/>
      <p:bldP build="whole" bldLvl="1" animBg="1" rev="0" advAuto="0" spid="282" grpId="4"/>
      <p:bldP build="whole" bldLvl="1" animBg="1" rev="0" advAuto="0" spid="273" grpId="1"/>
      <p:bldP build="whole" bldLvl="1" animBg="1" rev="0" advAuto="0" spid="272" grpId="3"/>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4" name="Shape 284"/>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Concept</a:t>
            </a:r>
          </a:p>
        </p:txBody>
      </p:sp>
      <p:pic>
        <p:nvPicPr>
          <p:cNvPr id="285" name="image20.jpeg"/>
          <p:cNvPicPr/>
          <p:nvPr/>
        </p:nvPicPr>
        <p:blipFill>
          <a:blip r:embed="rId2">
            <a:extLst/>
          </a:blip>
          <a:stretch>
            <a:fillRect/>
          </a:stretch>
        </p:blipFill>
        <p:spPr>
          <a:xfrm>
            <a:off x="438150" y="819150"/>
            <a:ext cx="8239125" cy="5029200"/>
          </a:xfrm>
          <a:prstGeom prst="rect">
            <a:avLst/>
          </a:prstGeom>
          <a:ln w="12700">
            <a:miter lim="400000"/>
          </a:ln>
        </p:spPr>
      </p:pic>
    </p:spTree>
  </p:cSld>
  <p:clrMapOvr>
    <a:masterClrMapping/>
  </p:clrMapOvr>
  <p:transition spd="fast" advClick="1">
    <p:wipe dir="r"/>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Shape 28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sp>
        <p:nvSpPr>
          <p:cNvPr id="288" name="Shape 288"/>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Maximum or Minimum Values</a:t>
            </a:r>
          </a:p>
        </p:txBody>
      </p:sp>
      <p:sp>
        <p:nvSpPr>
          <p:cNvPr id="289" name="Shape 289"/>
          <p:cNvSpPr/>
          <p:nvPr/>
        </p:nvSpPr>
        <p:spPr>
          <a:xfrm>
            <a:off x="838200" y="1390650"/>
            <a:ext cx="7705725" cy="1101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A.</a:t>
            </a:r>
            <a:r>
              <a:rPr sz="2400">
                <a:latin typeface="Arial"/>
                <a:ea typeface="Arial"/>
                <a:cs typeface="Arial"/>
                <a:sym typeface="Arial"/>
              </a:rPr>
              <a:t>  </a:t>
            </a:r>
            <a:r>
              <a:rPr b="1" sz="2400">
                <a:solidFill>
                  <a:srgbClr val="00539D"/>
                </a:solidFill>
                <a:latin typeface="Arial"/>
                <a:ea typeface="Arial"/>
                <a:cs typeface="Arial"/>
                <a:sym typeface="Arial"/>
              </a:rPr>
              <a:t>Consider the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+ 2</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+ 3. Determine whether the function has a maximum or a minimum value.</a:t>
            </a:r>
          </a:p>
        </p:txBody>
      </p:sp>
      <p:sp>
        <p:nvSpPr>
          <p:cNvPr id="290" name="Shape 290"/>
          <p:cNvSpPr/>
          <p:nvPr/>
        </p:nvSpPr>
        <p:spPr>
          <a:xfrm>
            <a:off x="495300" y="2630486"/>
            <a:ext cx="80772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pPr>
            <a:r>
              <a:rPr sz="2400">
                <a:latin typeface="Arial"/>
                <a:ea typeface="Arial"/>
                <a:cs typeface="Arial"/>
                <a:sym typeface="Arial"/>
              </a:rPr>
              <a:t>For this function, </a:t>
            </a:r>
            <a:r>
              <a:rPr i="1" sz="2400">
                <a:latin typeface="Arial"/>
                <a:ea typeface="Arial"/>
                <a:cs typeface="Arial"/>
                <a:sym typeface="Arial"/>
              </a:rPr>
              <a:t>a</a:t>
            </a:r>
            <a:r>
              <a:rPr sz="2400">
                <a:latin typeface="Arial"/>
                <a:ea typeface="Arial"/>
                <a:cs typeface="Arial"/>
                <a:sym typeface="Arial"/>
              </a:rPr>
              <a:t> = –1, </a:t>
            </a:r>
            <a:r>
              <a:rPr i="1" sz="2400">
                <a:latin typeface="Arial"/>
                <a:ea typeface="Arial"/>
                <a:cs typeface="Arial"/>
                <a:sym typeface="Arial"/>
              </a:rPr>
              <a:t>b</a:t>
            </a:r>
            <a:r>
              <a:rPr sz="2400">
                <a:latin typeface="Arial"/>
                <a:ea typeface="Arial"/>
                <a:cs typeface="Arial"/>
                <a:sym typeface="Arial"/>
              </a:rPr>
              <a:t> = 2, and </a:t>
            </a:r>
            <a:r>
              <a:rPr i="1" sz="2400">
                <a:latin typeface="Arial"/>
                <a:ea typeface="Arial"/>
                <a:cs typeface="Arial"/>
                <a:sym typeface="Arial"/>
              </a:rPr>
              <a:t>c</a:t>
            </a:r>
            <a:r>
              <a:rPr sz="2400">
                <a:latin typeface="Arial"/>
                <a:ea typeface="Arial"/>
                <a:cs typeface="Arial"/>
                <a:sym typeface="Arial"/>
              </a:rPr>
              <a:t> = 3.</a:t>
            </a:r>
          </a:p>
        </p:txBody>
      </p:sp>
      <p:sp>
        <p:nvSpPr>
          <p:cNvPr id="291" name="Shape 291"/>
          <p:cNvSpPr/>
          <p:nvPr/>
        </p:nvSpPr>
        <p:spPr>
          <a:xfrm>
            <a:off x="495300" y="4668837"/>
            <a:ext cx="8229600" cy="7581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Since </a:t>
            </a:r>
            <a:r>
              <a:rPr i="1" sz="2400">
                <a:solidFill>
                  <a:srgbClr val="E01B22"/>
                </a:solidFill>
                <a:latin typeface="Arial"/>
                <a:ea typeface="Arial"/>
                <a:cs typeface="Arial"/>
                <a:sym typeface="Arial"/>
              </a:rPr>
              <a:t>a</a:t>
            </a:r>
            <a:r>
              <a:rPr sz="2400">
                <a:solidFill>
                  <a:srgbClr val="E01B22"/>
                </a:solidFill>
                <a:latin typeface="Arial"/>
                <a:ea typeface="Arial"/>
                <a:cs typeface="Arial"/>
                <a:sym typeface="Arial"/>
              </a:rPr>
              <a:t> &lt; 0, the graph opens down and the function has a maximum value.</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89">
                                            <p:bg/>
                                          </p:spTgt>
                                        </p:tgtEl>
                                        <p:attrNameLst>
                                          <p:attrName>style.visibility</p:attrName>
                                        </p:attrNameLst>
                                      </p:cBhvr>
                                      <p:to>
                                        <p:strVal val="visible"/>
                                      </p:to>
                                    </p:set>
                                    <p:animEffect filter="wipe(left)" transition="in">
                                      <p:cBhvr>
                                        <p:cTn id="7" dur="500"/>
                                        <p:tgtEl>
                                          <p:spTgt spid="289">
                                            <p:bg/>
                                          </p:spTgt>
                                        </p:tgtEl>
                                      </p:cBhvr>
                                    </p:animEffect>
                                  </p:childTnLst>
                                </p:cTn>
                              </p:par>
                              <p:par>
                                <p:cTn id="8" presetClass="entr" presetSubtype="8" presetID="22" grpId="1" fill="hold">
                                  <p:stCondLst>
                                    <p:cond delay="0"/>
                                  </p:stCondLst>
                                  <p:iterate type="el" backwards="0">
                                    <p:tmAbs val="0"/>
                                  </p:iterate>
                                  <p:childTnLst>
                                    <p:set>
                                      <p:cBhvr>
                                        <p:cTn id="9" fill="hold"/>
                                        <p:tgtEl>
                                          <p:spTgt spid="289">
                                            <p:txEl>
                                              <p:pRg st="0" end="0"/>
                                            </p:txEl>
                                          </p:spTgt>
                                        </p:tgtEl>
                                        <p:attrNameLst>
                                          <p:attrName>style.visibility</p:attrName>
                                        </p:attrNameLst>
                                      </p:cBhvr>
                                      <p:to>
                                        <p:strVal val="visible"/>
                                      </p:to>
                                    </p:set>
                                    <p:animEffect filter="wipe(left)" transition="in">
                                      <p:cBhvr>
                                        <p:cTn id="10" dur="500"/>
                                        <p:tgtEl>
                                          <p:spTgt spid="28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90">
                                            <p:bg/>
                                          </p:spTgt>
                                        </p:tgtEl>
                                        <p:attrNameLst>
                                          <p:attrName>style.visibility</p:attrName>
                                        </p:attrNameLst>
                                      </p:cBhvr>
                                      <p:to>
                                        <p:strVal val="visible"/>
                                      </p:to>
                                    </p:set>
                                    <p:animEffect filter="wipe(left)" transition="in">
                                      <p:cBhvr>
                                        <p:cTn id="15" dur="500"/>
                                        <p:tgtEl>
                                          <p:spTgt spid="290">
                                            <p:bg/>
                                          </p:spTgt>
                                        </p:tgtEl>
                                      </p:cBhvr>
                                    </p:animEffect>
                                  </p:childTnLst>
                                </p:cTn>
                              </p:par>
                              <p:par>
                                <p:cTn id="16" presetClass="entr" presetSubtype="8" presetID="22" grpId="2" fill="hold">
                                  <p:stCondLst>
                                    <p:cond delay="0"/>
                                  </p:stCondLst>
                                  <p:iterate type="el" backwards="0">
                                    <p:tmAbs val="0"/>
                                  </p:iterate>
                                  <p:childTnLst>
                                    <p:set>
                                      <p:cBhvr>
                                        <p:cTn id="17" fill="hold"/>
                                        <p:tgtEl>
                                          <p:spTgt spid="290">
                                            <p:txEl>
                                              <p:pRg st="0" end="0"/>
                                            </p:txEl>
                                          </p:spTgt>
                                        </p:tgtEl>
                                        <p:attrNameLst>
                                          <p:attrName>style.visibility</p:attrName>
                                        </p:attrNameLst>
                                      </p:cBhvr>
                                      <p:to>
                                        <p:strVal val="visible"/>
                                      </p:to>
                                    </p:set>
                                    <p:animEffect filter="wipe(left)" transition="in">
                                      <p:cBhvr>
                                        <p:cTn id="18" dur="500"/>
                                        <p:tgtEl>
                                          <p:spTgt spid="29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91">
                                            <p:bg/>
                                          </p:spTgt>
                                        </p:tgtEl>
                                        <p:attrNameLst>
                                          <p:attrName>style.visibility</p:attrName>
                                        </p:attrNameLst>
                                      </p:cBhvr>
                                      <p:to>
                                        <p:strVal val="visible"/>
                                      </p:to>
                                    </p:set>
                                    <p:animEffect filter="wipe(left)" transition="in">
                                      <p:cBhvr>
                                        <p:cTn id="23" dur="500"/>
                                        <p:tgtEl>
                                          <p:spTgt spid="291">
                                            <p:bg/>
                                          </p:spTgt>
                                        </p:tgtEl>
                                      </p:cBhvr>
                                    </p:animEffect>
                                  </p:childTnLst>
                                </p:cTn>
                              </p:par>
                              <p:par>
                                <p:cTn id="24" presetClass="entr" presetSubtype="8" presetID="22" grpId="3" fill="hold">
                                  <p:stCondLst>
                                    <p:cond delay="0"/>
                                  </p:stCondLst>
                                  <p:iterate type="el" backwards="0">
                                    <p:tmAbs val="0"/>
                                  </p:iterate>
                                  <p:childTnLst>
                                    <p:set>
                                      <p:cBhvr>
                                        <p:cTn id="25" fill="hold"/>
                                        <p:tgtEl>
                                          <p:spTgt spid="291">
                                            <p:txEl>
                                              <p:pRg st="0" end="0"/>
                                            </p:txEl>
                                          </p:spTgt>
                                        </p:tgtEl>
                                        <p:attrNameLst>
                                          <p:attrName>style.visibility</p:attrName>
                                        </p:attrNameLst>
                                      </p:cBhvr>
                                      <p:to>
                                        <p:strVal val="visible"/>
                                      </p:to>
                                    </p:set>
                                    <p:animEffect filter="wipe(left)" transition="in">
                                      <p:cBhvr>
                                        <p:cTn id="26" dur="500"/>
                                        <p:tgtEl>
                                          <p:spTgt spid="29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1" grpId="3"/>
      <p:bldP build="p" bldLvl="5" animBg="1" rev="0" advAuto="0" spid="289" grpId="1"/>
      <p:bldP build="p" bldLvl="5" animBg="1" rev="0" advAuto="0" spid="290" grpId="2"/>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Lesson Menu</a:t>
            </a:r>
          </a:p>
        </p:txBody>
      </p:sp>
      <p:sp>
        <p:nvSpPr>
          <p:cNvPr id="144" name="Shape 144"/>
          <p:cNvSpPr/>
          <p:nvPr/>
        </p:nvSpPr>
        <p:spPr>
          <a:xfrm>
            <a:off x="1066799" y="1855786"/>
            <a:ext cx="7583490" cy="284059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485900" indent="-1485900">
              <a:lnSpc>
                <a:spcPct val="90000"/>
              </a:lnSpc>
              <a:spcBef>
                <a:spcPts val="400"/>
              </a:spcBef>
            </a:pPr>
            <a:r>
              <a:rPr b="1" sz="2000">
                <a:latin typeface="Arial"/>
                <a:ea typeface="Arial"/>
                <a:cs typeface="Arial"/>
                <a:sym typeface="Arial"/>
                <a:hlinkClick r:id="rId2" invalidUrl="" action="ppaction://hlinksldjump" tgtFrame="" tooltip="" history="1" highlightClick="0" endSnd="0"/>
              </a:rPr>
              <a:t>Then/Now</a:t>
            </a:r>
            <a:endParaRPr b="1" sz="2000">
              <a:solidFill>
                <a:srgbClr val="E01B22"/>
              </a:solidFill>
              <a:latin typeface="Arial"/>
              <a:ea typeface="Arial"/>
              <a:cs typeface="Arial"/>
              <a:sym typeface="Arial"/>
            </a:endParaRPr>
          </a:p>
          <a:p>
            <a:pPr lvl="0" marL="1485900" indent="-1485900">
              <a:lnSpc>
                <a:spcPct val="90000"/>
              </a:lnSpc>
              <a:spcBef>
                <a:spcPts val="400"/>
              </a:spcBef>
            </a:pPr>
            <a:r>
              <a:rPr b="1" sz="2000">
                <a:latin typeface="Arial"/>
                <a:ea typeface="Arial"/>
                <a:cs typeface="Arial"/>
                <a:sym typeface="Arial"/>
                <a:hlinkClick r:id="rId3" invalidUrl="" action="ppaction://hlinksldjump" tgtFrame="" tooltip="" history="1" highlightClick="0" endSnd="0"/>
              </a:rPr>
              <a:t>New Vocabulary</a:t>
            </a:r>
            <a:endParaRPr b="1" sz="2000">
              <a:solidFill>
                <a:srgbClr val="E01B22"/>
              </a:solidFill>
              <a:latin typeface="Arial"/>
              <a:ea typeface="Arial"/>
              <a:cs typeface="Arial"/>
              <a:sym typeface="Arial"/>
            </a:endParaRPr>
          </a:p>
          <a:p>
            <a:pPr lvl="0" marL="1485900" indent="-1485900">
              <a:lnSpc>
                <a:spcPct val="90000"/>
              </a:lnSpc>
              <a:spcBef>
                <a:spcPts val="400"/>
              </a:spcBef>
            </a:pPr>
            <a:r>
              <a:rPr b="1" sz="2000">
                <a:latin typeface="Arial"/>
                <a:ea typeface="Arial"/>
                <a:cs typeface="Arial"/>
                <a:sym typeface="Arial"/>
                <a:hlinkClick r:id="rId4" invalidUrl="" action="ppaction://hlinksldjump" tgtFrame="" tooltip="" history="1" highlightClick="0" endSnd="0"/>
              </a:rPr>
              <a:t>Example 1:  Graph a Quadratic Function by Using a Table</a:t>
            </a:r>
            <a:endParaRPr b="1" sz="2000">
              <a:solidFill>
                <a:srgbClr val="E01B22"/>
              </a:solidFill>
              <a:latin typeface="Arial"/>
              <a:ea typeface="Arial"/>
              <a:cs typeface="Arial"/>
              <a:sym typeface="Arial"/>
            </a:endParaRPr>
          </a:p>
          <a:p>
            <a:pPr lvl="0" marL="1485900" indent="-1485900">
              <a:lnSpc>
                <a:spcPct val="90000"/>
              </a:lnSpc>
              <a:spcBef>
                <a:spcPts val="400"/>
              </a:spcBef>
            </a:pPr>
            <a:r>
              <a:rPr b="1" sz="2000">
                <a:latin typeface="Arial"/>
                <a:ea typeface="Arial"/>
                <a:cs typeface="Arial"/>
                <a:sym typeface="Arial"/>
                <a:hlinkClick r:id="rId5" invalidUrl="" action="ppaction://hlinksldjump" tgtFrame="" tooltip="" history="1" highlightClick="0" endSnd="0"/>
              </a:rPr>
              <a:t>Key Concept:  Graph of a Quadratic Function</a:t>
            </a:r>
            <a:endParaRPr b="1" sz="2000">
              <a:solidFill>
                <a:srgbClr val="E01B22"/>
              </a:solidFill>
              <a:latin typeface="Arial"/>
              <a:ea typeface="Arial"/>
              <a:cs typeface="Arial"/>
              <a:sym typeface="Arial"/>
            </a:endParaRPr>
          </a:p>
          <a:p>
            <a:pPr lvl="0" marL="1485900" indent="-1485900">
              <a:lnSpc>
                <a:spcPct val="90000"/>
              </a:lnSpc>
              <a:spcBef>
                <a:spcPts val="400"/>
              </a:spcBef>
            </a:pPr>
            <a:r>
              <a:rPr b="1" sz="2000">
                <a:latin typeface="Arial"/>
                <a:ea typeface="Arial"/>
                <a:cs typeface="Arial"/>
                <a:sym typeface="Arial"/>
                <a:hlinkClick r:id="rId6" invalidUrl="" action="ppaction://hlinksldjump" tgtFrame="" tooltip="" history="1" highlightClick="0" endSnd="0"/>
              </a:rPr>
              <a:t>Example 2:  Axis of Symmetry, </a:t>
            </a:r>
            <a:r>
              <a:rPr b="1" i="1" sz="2000">
                <a:latin typeface="Arial"/>
                <a:ea typeface="Arial"/>
                <a:cs typeface="Arial"/>
                <a:sym typeface="Arial"/>
                <a:hlinkClick r:id="rId6" invalidUrl="" action="ppaction://hlinksldjump" tgtFrame="" tooltip="" history="1" highlightClick="0" endSnd="0"/>
              </a:rPr>
              <a:t>y</a:t>
            </a:r>
            <a:r>
              <a:rPr b="1" sz="2000">
                <a:latin typeface="Arial"/>
                <a:ea typeface="Arial"/>
                <a:cs typeface="Arial"/>
                <a:sym typeface="Arial"/>
                <a:hlinkClick r:id="rId6" invalidUrl="" action="ppaction://hlinksldjump" tgtFrame="" tooltip="" history="1" highlightClick="0" endSnd="0"/>
              </a:rPr>
              <a:t>-intercept, and Vertex</a:t>
            </a:r>
            <a:endParaRPr b="1" sz="2000">
              <a:solidFill>
                <a:srgbClr val="E01B22"/>
              </a:solidFill>
              <a:latin typeface="Arial"/>
              <a:ea typeface="Arial"/>
              <a:cs typeface="Arial"/>
              <a:sym typeface="Arial"/>
            </a:endParaRPr>
          </a:p>
          <a:p>
            <a:pPr lvl="0" marL="1485900" indent="-1485900">
              <a:lnSpc>
                <a:spcPct val="90000"/>
              </a:lnSpc>
              <a:spcBef>
                <a:spcPts val="400"/>
              </a:spcBef>
            </a:pPr>
            <a:r>
              <a:rPr b="1" sz="2000">
                <a:latin typeface="Arial"/>
                <a:ea typeface="Arial"/>
                <a:cs typeface="Arial"/>
                <a:sym typeface="Arial"/>
                <a:hlinkClick r:id="rId7" invalidUrl="" action="ppaction://hlinksldjump" tgtFrame="" tooltip="" history="1" highlightClick="0" endSnd="0"/>
              </a:rPr>
              <a:t>Key Concept:  Maximum and Minimum Value</a:t>
            </a:r>
            <a:endParaRPr b="1" sz="2000">
              <a:solidFill>
                <a:srgbClr val="E01B22"/>
              </a:solidFill>
              <a:latin typeface="Arial"/>
              <a:ea typeface="Arial"/>
              <a:cs typeface="Arial"/>
              <a:sym typeface="Arial"/>
            </a:endParaRPr>
          </a:p>
          <a:p>
            <a:pPr lvl="0" marL="1485900" indent="-1485900">
              <a:lnSpc>
                <a:spcPct val="90000"/>
              </a:lnSpc>
              <a:spcBef>
                <a:spcPts val="400"/>
              </a:spcBef>
            </a:pPr>
            <a:r>
              <a:rPr b="1" sz="2000">
                <a:latin typeface="Arial"/>
                <a:ea typeface="Arial"/>
                <a:cs typeface="Arial"/>
                <a:sym typeface="Arial"/>
                <a:hlinkClick r:id="rId8" invalidUrl="" action="ppaction://hlinksldjump" tgtFrame="" tooltip="" history="1" highlightClick="0" endSnd="0"/>
              </a:rPr>
              <a:t>Example 3:  Maximum or Minimum Values</a:t>
            </a:r>
            <a:endParaRPr b="1" sz="2000">
              <a:solidFill>
                <a:srgbClr val="E01B22"/>
              </a:solidFill>
              <a:latin typeface="Arial"/>
              <a:ea typeface="Arial"/>
              <a:cs typeface="Arial"/>
              <a:sym typeface="Arial"/>
            </a:endParaRPr>
          </a:p>
          <a:p>
            <a:pPr lvl="0" marL="1485900" indent="-1485900">
              <a:lnSpc>
                <a:spcPct val="90000"/>
              </a:lnSpc>
              <a:spcBef>
                <a:spcPts val="400"/>
              </a:spcBef>
            </a:pPr>
            <a:r>
              <a:rPr b="1" sz="2000">
                <a:latin typeface="Arial"/>
                <a:ea typeface="Arial"/>
                <a:cs typeface="Arial"/>
                <a:sym typeface="Arial"/>
                <a:hlinkClick r:id="rId9" invalidUrl="" action="ppaction://hlinksldjump" tgtFrame="" tooltip="" history="1" highlightClick="0" endSnd="0"/>
              </a:rPr>
              <a:t>Example 4:  Real-World Example: Quadratic Equations in the Real World</a:t>
            </a:r>
          </a:p>
        </p:txBody>
      </p:sp>
    </p:spTree>
  </p:cSld>
  <p:clrMapOvr>
    <a:masterClrMapping/>
  </p:clrMapOvr>
  <p:transition spd="fast"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sp>
        <p:nvSpPr>
          <p:cNvPr id="294" name="Shape 294"/>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Maximum or Minimum Values</a:t>
            </a:r>
          </a:p>
        </p:txBody>
      </p:sp>
      <p:sp>
        <p:nvSpPr>
          <p:cNvPr id="295" name="Shape 295"/>
          <p:cNvSpPr/>
          <p:nvPr/>
        </p:nvSpPr>
        <p:spPr>
          <a:xfrm>
            <a:off x="838200" y="1371600"/>
            <a:ext cx="7705725" cy="7800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B.</a:t>
            </a:r>
            <a:r>
              <a:rPr sz="2400">
                <a:latin typeface="Arial"/>
                <a:ea typeface="Arial"/>
                <a:cs typeface="Arial"/>
                <a:sym typeface="Arial"/>
              </a:rPr>
              <a:t>  </a:t>
            </a:r>
            <a:r>
              <a:rPr b="1" sz="2400">
                <a:solidFill>
                  <a:srgbClr val="00539D"/>
                </a:solidFill>
                <a:latin typeface="Arial"/>
                <a:ea typeface="Arial"/>
                <a:cs typeface="Arial"/>
                <a:sym typeface="Arial"/>
              </a:rPr>
              <a:t>Consider the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+ 2</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+ 3. State the maximum or minimum value of the function.</a:t>
            </a:r>
          </a:p>
        </p:txBody>
      </p:sp>
      <p:sp>
        <p:nvSpPr>
          <p:cNvPr id="296" name="Shape 296"/>
          <p:cNvSpPr/>
          <p:nvPr/>
        </p:nvSpPr>
        <p:spPr>
          <a:xfrm>
            <a:off x="495300" y="2154236"/>
            <a:ext cx="8077200"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pPr>
            <a:r>
              <a:rPr sz="2400">
                <a:latin typeface="Arial"/>
                <a:ea typeface="Arial"/>
                <a:cs typeface="Arial"/>
                <a:sym typeface="Arial"/>
              </a:rPr>
              <a:t>The maximum value of this function is the </a:t>
            </a:r>
            <a:r>
              <a:rPr i="1" sz="2400">
                <a:latin typeface="Arial"/>
                <a:ea typeface="Arial"/>
                <a:cs typeface="Arial"/>
                <a:sym typeface="Arial"/>
              </a:rPr>
              <a:t>y</a:t>
            </a:r>
            <a:r>
              <a:rPr sz="2400">
                <a:latin typeface="Arial"/>
                <a:ea typeface="Arial"/>
                <a:cs typeface="Arial"/>
                <a:sym typeface="Arial"/>
              </a:rPr>
              <a:t>-coordinate of the vertex.</a:t>
            </a:r>
          </a:p>
        </p:txBody>
      </p:sp>
      <p:sp>
        <p:nvSpPr>
          <p:cNvPr id="297" name="Shape 297"/>
          <p:cNvSpPr/>
          <p:nvPr/>
        </p:nvSpPr>
        <p:spPr>
          <a:xfrm>
            <a:off x="495300" y="5695949"/>
            <a:ext cx="82296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The maximum value of the function is 4.</a:t>
            </a:r>
          </a:p>
        </p:txBody>
      </p:sp>
      <p:pic>
        <p:nvPicPr>
          <p:cNvPr id="298" name="image28.png"/>
          <p:cNvPicPr/>
          <p:nvPr/>
        </p:nvPicPr>
        <p:blipFill>
          <a:blip r:embed="rId2">
            <a:extLst/>
          </a:blip>
          <a:stretch>
            <a:fillRect/>
          </a:stretch>
        </p:blipFill>
        <p:spPr>
          <a:xfrm>
            <a:off x="914400" y="2970211"/>
            <a:ext cx="6297613" cy="831852"/>
          </a:xfrm>
          <a:prstGeom prst="rect">
            <a:avLst/>
          </a:prstGeom>
          <a:ln w="12700">
            <a:miter lim="400000"/>
          </a:ln>
        </p:spPr>
      </p:pic>
      <p:sp>
        <p:nvSpPr>
          <p:cNvPr id="299" name="Shape 299"/>
          <p:cNvSpPr/>
          <p:nvPr/>
        </p:nvSpPr>
        <p:spPr>
          <a:xfrm>
            <a:off x="495300" y="3870324"/>
            <a:ext cx="8077200"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1400"/>
              </a:spcBef>
            </a:pPr>
            <a:r>
              <a:rPr sz="2400">
                <a:latin typeface="Arial"/>
                <a:ea typeface="Arial"/>
                <a:cs typeface="Arial"/>
                <a:sym typeface="Arial"/>
              </a:rPr>
              <a:t>Find the </a:t>
            </a:r>
            <a:r>
              <a:rPr i="1" sz="2400">
                <a:latin typeface="Arial"/>
                <a:ea typeface="Arial"/>
                <a:cs typeface="Arial"/>
                <a:sym typeface="Arial"/>
              </a:rPr>
              <a:t>y</a:t>
            </a:r>
            <a:r>
              <a:rPr sz="2400">
                <a:latin typeface="Arial"/>
                <a:ea typeface="Arial"/>
                <a:cs typeface="Arial"/>
                <a:sym typeface="Arial"/>
              </a:rPr>
              <a:t>-coordinate of the vertex by evaluating the function for </a:t>
            </a:r>
            <a:r>
              <a:rPr i="1" sz="2400">
                <a:latin typeface="Arial"/>
                <a:ea typeface="Arial"/>
                <a:cs typeface="Arial"/>
                <a:sym typeface="Arial"/>
              </a:rPr>
              <a:t>x</a:t>
            </a:r>
            <a:r>
              <a:rPr sz="2400">
                <a:latin typeface="Arial"/>
                <a:ea typeface="Arial"/>
                <a:cs typeface="Arial"/>
                <a:sym typeface="Arial"/>
              </a:rPr>
              <a:t> = 1.</a:t>
            </a:r>
          </a:p>
        </p:txBody>
      </p:sp>
      <p:pic>
        <p:nvPicPr>
          <p:cNvPr id="300" name="image29.png"/>
          <p:cNvPicPr/>
          <p:nvPr/>
        </p:nvPicPr>
        <p:blipFill>
          <a:blip r:embed="rId3">
            <a:extLst/>
          </a:blip>
          <a:srcRect l="0" t="0" r="0" b="53552"/>
          <a:stretch>
            <a:fillRect/>
          </a:stretch>
        </p:blipFill>
        <p:spPr>
          <a:xfrm>
            <a:off x="914400" y="4686299"/>
            <a:ext cx="6170613" cy="446089"/>
          </a:xfrm>
          <a:prstGeom prst="rect">
            <a:avLst/>
          </a:prstGeom>
          <a:ln w="12700">
            <a:miter lim="400000"/>
          </a:ln>
        </p:spPr>
      </p:pic>
      <p:grpSp>
        <p:nvGrpSpPr>
          <p:cNvPr id="303" name="Group 303"/>
          <p:cNvGrpSpPr/>
          <p:nvPr/>
        </p:nvGrpSpPr>
        <p:grpSpPr>
          <a:xfrm>
            <a:off x="1000124" y="5200648"/>
            <a:ext cx="6075365" cy="427041"/>
            <a:chOff x="0" y="-1"/>
            <a:chExt cx="6075364" cy="427039"/>
          </a:xfrm>
        </p:grpSpPr>
        <p:pic>
          <p:nvPicPr>
            <p:cNvPr id="301" name="image29.png"/>
            <p:cNvPicPr/>
            <p:nvPr/>
          </p:nvPicPr>
          <p:blipFill>
            <a:blip r:embed="rId3">
              <a:extLst/>
            </a:blip>
            <a:srcRect l="0" t="55536" r="45845" b="0"/>
            <a:stretch>
              <a:fillRect/>
            </a:stretch>
          </p:blipFill>
          <p:spPr>
            <a:xfrm>
              <a:off x="-1" y="-1"/>
              <a:ext cx="3341690" cy="427040"/>
            </a:xfrm>
            <a:prstGeom prst="rect">
              <a:avLst/>
            </a:prstGeom>
            <a:ln w="12700" cap="flat">
              <a:noFill/>
              <a:miter lim="400000"/>
            </a:ln>
            <a:effectLst/>
          </p:spPr>
        </p:pic>
        <p:pic>
          <p:nvPicPr>
            <p:cNvPr id="302" name="image29.png"/>
            <p:cNvPicPr/>
            <p:nvPr/>
          </p:nvPicPr>
          <p:blipFill>
            <a:blip r:embed="rId3">
              <a:extLst/>
            </a:blip>
            <a:srcRect l="60508" t="55536" r="0" b="990"/>
            <a:stretch>
              <a:fillRect/>
            </a:stretch>
          </p:blipFill>
          <p:spPr>
            <a:xfrm>
              <a:off x="3638550" y="-2"/>
              <a:ext cx="2436814" cy="417517"/>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95">
                                            <p:bg/>
                                          </p:spTgt>
                                        </p:tgtEl>
                                        <p:attrNameLst>
                                          <p:attrName>style.visibility</p:attrName>
                                        </p:attrNameLst>
                                      </p:cBhvr>
                                      <p:to>
                                        <p:strVal val="visible"/>
                                      </p:to>
                                    </p:set>
                                    <p:animEffect filter="wipe(left)" transition="in">
                                      <p:cBhvr>
                                        <p:cTn id="7" dur="500"/>
                                        <p:tgtEl>
                                          <p:spTgt spid="295">
                                            <p:bg/>
                                          </p:spTgt>
                                        </p:tgtEl>
                                      </p:cBhvr>
                                    </p:animEffect>
                                  </p:childTnLst>
                                </p:cTn>
                              </p:par>
                              <p:par>
                                <p:cTn id="8" presetClass="entr" presetSubtype="8" presetID="22" grpId="1" fill="hold">
                                  <p:stCondLst>
                                    <p:cond delay="0"/>
                                  </p:stCondLst>
                                  <p:iterate type="el" backwards="0">
                                    <p:tmAbs val="0"/>
                                  </p:iterate>
                                  <p:childTnLst>
                                    <p:set>
                                      <p:cBhvr>
                                        <p:cTn id="9" fill="hold"/>
                                        <p:tgtEl>
                                          <p:spTgt spid="295">
                                            <p:txEl>
                                              <p:pRg st="0" end="0"/>
                                            </p:txEl>
                                          </p:spTgt>
                                        </p:tgtEl>
                                        <p:attrNameLst>
                                          <p:attrName>style.visibility</p:attrName>
                                        </p:attrNameLst>
                                      </p:cBhvr>
                                      <p:to>
                                        <p:strVal val="visible"/>
                                      </p:to>
                                    </p:set>
                                    <p:animEffect filter="wipe(left)" transition="in">
                                      <p:cBhvr>
                                        <p:cTn id="10" dur="500"/>
                                        <p:tgtEl>
                                          <p:spTgt spid="2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96">
                                            <p:bg/>
                                          </p:spTgt>
                                        </p:tgtEl>
                                        <p:attrNameLst>
                                          <p:attrName>style.visibility</p:attrName>
                                        </p:attrNameLst>
                                      </p:cBhvr>
                                      <p:to>
                                        <p:strVal val="visible"/>
                                      </p:to>
                                    </p:set>
                                    <p:animEffect filter="wipe(left)" transition="in">
                                      <p:cBhvr>
                                        <p:cTn id="15" dur="500"/>
                                        <p:tgtEl>
                                          <p:spTgt spid="296">
                                            <p:bg/>
                                          </p:spTgt>
                                        </p:tgtEl>
                                      </p:cBhvr>
                                    </p:animEffect>
                                  </p:childTnLst>
                                </p:cTn>
                              </p:par>
                              <p:par>
                                <p:cTn id="16" presetClass="entr" presetSubtype="8" presetID="22" grpId="2" fill="hold">
                                  <p:stCondLst>
                                    <p:cond delay="0"/>
                                  </p:stCondLst>
                                  <p:iterate type="el" backwards="0">
                                    <p:tmAbs val="0"/>
                                  </p:iterate>
                                  <p:childTnLst>
                                    <p:set>
                                      <p:cBhvr>
                                        <p:cTn id="17" fill="hold"/>
                                        <p:tgtEl>
                                          <p:spTgt spid="296">
                                            <p:txEl>
                                              <p:pRg st="0" end="0"/>
                                            </p:txEl>
                                          </p:spTgt>
                                        </p:tgtEl>
                                        <p:attrNameLst>
                                          <p:attrName>style.visibility</p:attrName>
                                        </p:attrNameLst>
                                      </p:cBhvr>
                                      <p:to>
                                        <p:strVal val="visible"/>
                                      </p:to>
                                    </p:set>
                                    <p:animEffect filter="wipe(left)" transition="in">
                                      <p:cBhvr>
                                        <p:cTn id="18" dur="500"/>
                                        <p:tgtEl>
                                          <p:spTgt spid="29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98"/>
                                        </p:tgtEl>
                                        <p:attrNameLst>
                                          <p:attrName>style.visibility</p:attrName>
                                        </p:attrNameLst>
                                      </p:cBhvr>
                                      <p:to>
                                        <p:strVal val="visible"/>
                                      </p:to>
                                    </p:set>
                                    <p:animEffect filter="wipe(left)" transition="in">
                                      <p:cBhvr>
                                        <p:cTn id="23" dur="500"/>
                                        <p:tgtEl>
                                          <p:spTgt spid="298"/>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299">
                                            <p:bg/>
                                          </p:spTgt>
                                        </p:tgtEl>
                                        <p:attrNameLst>
                                          <p:attrName>style.visibility</p:attrName>
                                        </p:attrNameLst>
                                      </p:cBhvr>
                                      <p:to>
                                        <p:strVal val="visible"/>
                                      </p:to>
                                    </p:set>
                                    <p:animEffect filter="wipe(left)" transition="in">
                                      <p:cBhvr>
                                        <p:cTn id="28" dur="500"/>
                                        <p:tgtEl>
                                          <p:spTgt spid="299">
                                            <p:bg/>
                                          </p:spTgt>
                                        </p:tgtEl>
                                      </p:cBhvr>
                                    </p:animEffect>
                                  </p:childTnLst>
                                </p:cTn>
                              </p:par>
                              <p:par>
                                <p:cTn id="29" presetClass="entr" presetSubtype="8" presetID="22" grpId="4" fill="hold">
                                  <p:stCondLst>
                                    <p:cond delay="0"/>
                                  </p:stCondLst>
                                  <p:iterate type="el" backwards="0">
                                    <p:tmAbs val="0"/>
                                  </p:iterate>
                                  <p:childTnLst>
                                    <p:set>
                                      <p:cBhvr>
                                        <p:cTn id="30" fill="hold"/>
                                        <p:tgtEl>
                                          <p:spTgt spid="299">
                                            <p:txEl>
                                              <p:pRg st="0" end="0"/>
                                            </p:txEl>
                                          </p:spTgt>
                                        </p:tgtEl>
                                        <p:attrNameLst>
                                          <p:attrName>style.visibility</p:attrName>
                                        </p:attrNameLst>
                                      </p:cBhvr>
                                      <p:to>
                                        <p:strVal val="visible"/>
                                      </p:to>
                                    </p:set>
                                    <p:animEffect filter="wipe(left)" transition="in">
                                      <p:cBhvr>
                                        <p:cTn id="31" dur="500"/>
                                        <p:tgtEl>
                                          <p:spTgt spid="29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300"/>
                                        </p:tgtEl>
                                        <p:attrNameLst>
                                          <p:attrName>style.visibility</p:attrName>
                                        </p:attrNameLst>
                                      </p:cBhvr>
                                      <p:to>
                                        <p:strVal val="visible"/>
                                      </p:to>
                                    </p:set>
                                    <p:animEffect filter="wipe(left)" transition="in">
                                      <p:cBhvr>
                                        <p:cTn id="36" dur="500"/>
                                        <p:tgtEl>
                                          <p:spTgt spid="300"/>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2" grpId="6" fill="hold">
                                  <p:stCondLst>
                                    <p:cond delay="0"/>
                                  </p:stCondLst>
                                  <p:iterate type="el" backwards="0">
                                    <p:tmAbs val="0"/>
                                  </p:iterate>
                                  <p:childTnLst>
                                    <p:set>
                                      <p:cBhvr>
                                        <p:cTn id="40" fill="hold"/>
                                        <p:tgtEl>
                                          <p:spTgt spid="303"/>
                                        </p:tgtEl>
                                        <p:attrNameLst>
                                          <p:attrName>style.visibility</p:attrName>
                                        </p:attrNameLst>
                                      </p:cBhvr>
                                      <p:to>
                                        <p:strVal val="visible"/>
                                      </p:to>
                                    </p:set>
                                    <p:animEffect filter="wipe(left)" transition="in">
                                      <p:cBhvr>
                                        <p:cTn id="41" dur="500"/>
                                        <p:tgtEl>
                                          <p:spTgt spid="303"/>
                                        </p:tgtEl>
                                      </p:cBhvr>
                                    </p:animEffect>
                                  </p:childTnLst>
                                </p:cTn>
                              </p:par>
                            </p:childTnLst>
                          </p:cTn>
                        </p:par>
                      </p:childTnLst>
                    </p:cTn>
                  </p:par>
                  <p:par>
                    <p:cTn id="42" fill="hold">
                      <p:stCondLst>
                        <p:cond delay="indefinite"/>
                      </p:stCondLst>
                      <p:childTnLst>
                        <p:par>
                          <p:cTn id="43" fill="hold">
                            <p:stCondLst>
                              <p:cond delay="0"/>
                            </p:stCondLst>
                            <p:childTnLst>
                              <p:par>
                                <p:cTn id="44" nodeType="clickEffect" presetClass="entr" presetSubtype="8" presetID="22" grpId="7" fill="hold">
                                  <p:stCondLst>
                                    <p:cond delay="0"/>
                                  </p:stCondLst>
                                  <p:iterate type="el" backwards="0">
                                    <p:tmAbs val="0"/>
                                  </p:iterate>
                                  <p:childTnLst>
                                    <p:set>
                                      <p:cBhvr>
                                        <p:cTn id="45" fill="hold"/>
                                        <p:tgtEl>
                                          <p:spTgt spid="297">
                                            <p:bg/>
                                          </p:spTgt>
                                        </p:tgtEl>
                                        <p:attrNameLst>
                                          <p:attrName>style.visibility</p:attrName>
                                        </p:attrNameLst>
                                      </p:cBhvr>
                                      <p:to>
                                        <p:strVal val="visible"/>
                                      </p:to>
                                    </p:set>
                                    <p:animEffect filter="wipe(left)" transition="in">
                                      <p:cBhvr>
                                        <p:cTn id="46" dur="500"/>
                                        <p:tgtEl>
                                          <p:spTgt spid="297">
                                            <p:bg/>
                                          </p:spTgt>
                                        </p:tgtEl>
                                      </p:cBhvr>
                                    </p:animEffect>
                                  </p:childTnLst>
                                </p:cTn>
                              </p:par>
                              <p:par>
                                <p:cTn id="47" presetClass="entr" presetSubtype="8" presetID="22" grpId="7" fill="hold">
                                  <p:stCondLst>
                                    <p:cond delay="0"/>
                                  </p:stCondLst>
                                  <p:iterate type="el" backwards="0">
                                    <p:tmAbs val="0"/>
                                  </p:iterate>
                                  <p:childTnLst>
                                    <p:set>
                                      <p:cBhvr>
                                        <p:cTn id="48" fill="hold"/>
                                        <p:tgtEl>
                                          <p:spTgt spid="297">
                                            <p:txEl>
                                              <p:pRg st="0" end="0"/>
                                            </p:txEl>
                                          </p:spTgt>
                                        </p:tgtEl>
                                        <p:attrNameLst>
                                          <p:attrName>style.visibility</p:attrName>
                                        </p:attrNameLst>
                                      </p:cBhvr>
                                      <p:to>
                                        <p:strVal val="visible"/>
                                      </p:to>
                                    </p:set>
                                    <p:animEffect filter="wipe(left)" transition="in">
                                      <p:cBhvr>
                                        <p:cTn id="49" dur="500"/>
                                        <p:tgtEl>
                                          <p:spTgt spid="29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5" grpId="1"/>
      <p:bldP build="p" bldLvl="5" animBg="1" rev="0" advAuto="0" spid="296" grpId="2"/>
      <p:bldP build="whole" bldLvl="1" animBg="1" rev="0" advAuto="0" spid="303" grpId="6"/>
      <p:bldP build="p" bldLvl="5" animBg="1" rev="0" advAuto="0" spid="297" grpId="7"/>
      <p:bldP build="p" bldLvl="5" animBg="1" rev="0" advAuto="0" spid="299" grpId="4"/>
      <p:bldP build="whole" bldLvl="1" animBg="1" rev="0" advAuto="0" spid="298" grpId="3"/>
      <p:bldP build="whole" bldLvl="1" animBg="1" rev="0" advAuto="0" spid="300" grpId="5"/>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sp>
        <p:nvSpPr>
          <p:cNvPr id="306" name="Shape 306"/>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Maximum or Minimum Values</a:t>
            </a:r>
          </a:p>
        </p:txBody>
      </p:sp>
      <p:sp>
        <p:nvSpPr>
          <p:cNvPr id="307" name="Shape 307"/>
          <p:cNvSpPr/>
          <p:nvPr/>
        </p:nvSpPr>
        <p:spPr>
          <a:xfrm>
            <a:off x="838200" y="1419225"/>
            <a:ext cx="7705725" cy="7800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C.</a:t>
            </a:r>
            <a:r>
              <a:rPr sz="2400">
                <a:latin typeface="Arial"/>
                <a:ea typeface="Arial"/>
                <a:cs typeface="Arial"/>
                <a:sym typeface="Arial"/>
              </a:rPr>
              <a:t>  </a:t>
            </a:r>
            <a:r>
              <a:rPr b="1" sz="2400">
                <a:solidFill>
                  <a:srgbClr val="00539D"/>
                </a:solidFill>
                <a:latin typeface="Arial"/>
                <a:ea typeface="Arial"/>
                <a:cs typeface="Arial"/>
                <a:sym typeface="Arial"/>
              </a:rPr>
              <a:t>Consider the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+ 2</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+ 3. State the domain and range of the function.</a:t>
            </a:r>
          </a:p>
        </p:txBody>
      </p:sp>
      <p:sp>
        <p:nvSpPr>
          <p:cNvPr id="308" name="Shape 308"/>
          <p:cNvSpPr/>
          <p:nvPr/>
        </p:nvSpPr>
        <p:spPr>
          <a:xfrm>
            <a:off x="495300" y="2259011"/>
            <a:ext cx="8077200" cy="12569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1400"/>
              </a:spcBef>
            </a:pPr>
            <a:r>
              <a:rPr sz="2400">
                <a:latin typeface="Arial"/>
                <a:ea typeface="Arial"/>
                <a:cs typeface="Arial"/>
                <a:sym typeface="Arial"/>
              </a:rPr>
              <a:t>The domain is all real numbers.</a:t>
            </a:r>
            <a:endParaRPr sz="2400">
              <a:latin typeface="Arial"/>
              <a:ea typeface="Arial"/>
              <a:cs typeface="Arial"/>
              <a:sym typeface="Arial"/>
            </a:endParaRPr>
          </a:p>
          <a:p>
            <a:pPr lvl="0" indent="342900">
              <a:lnSpc>
                <a:spcPct val="90000"/>
              </a:lnSpc>
              <a:spcBef>
                <a:spcPts val="1400"/>
              </a:spcBef>
            </a:pPr>
            <a:r>
              <a:rPr sz="2400">
                <a:latin typeface="Arial"/>
                <a:ea typeface="Arial"/>
                <a:cs typeface="Arial"/>
                <a:sym typeface="Arial"/>
              </a:rPr>
              <a:t>The range is all real numbers less than or equal to the maximum value.</a:t>
            </a:r>
          </a:p>
        </p:txBody>
      </p:sp>
      <p:pic>
        <p:nvPicPr>
          <p:cNvPr id="309" name="image30.png"/>
          <p:cNvPicPr/>
          <p:nvPr/>
        </p:nvPicPr>
        <p:blipFill>
          <a:blip r:embed="rId2">
            <a:extLst/>
          </a:blip>
          <a:srcRect l="0" t="0" r="44609" b="48718"/>
          <a:stretch>
            <a:fillRect/>
          </a:stretch>
        </p:blipFill>
        <p:spPr>
          <a:xfrm>
            <a:off x="904875" y="3649662"/>
            <a:ext cx="3205164" cy="571502"/>
          </a:xfrm>
          <a:prstGeom prst="rect">
            <a:avLst/>
          </a:prstGeom>
          <a:ln w="12700">
            <a:miter lim="400000"/>
          </a:ln>
        </p:spPr>
      </p:pic>
      <p:grpSp>
        <p:nvGrpSpPr>
          <p:cNvPr id="312" name="Group 312"/>
          <p:cNvGrpSpPr/>
          <p:nvPr/>
        </p:nvGrpSpPr>
        <p:grpSpPr>
          <a:xfrm>
            <a:off x="904873" y="4333875"/>
            <a:ext cx="7327903" cy="584200"/>
            <a:chOff x="-1" y="0"/>
            <a:chExt cx="7327901" cy="584199"/>
          </a:xfrm>
        </p:grpSpPr>
        <p:pic>
          <p:nvPicPr>
            <p:cNvPr id="310" name="image30.png"/>
            <p:cNvPicPr/>
            <p:nvPr/>
          </p:nvPicPr>
          <p:blipFill>
            <a:blip r:embed="rId2">
              <a:extLst/>
            </a:blip>
            <a:srcRect l="0" t="48524" r="75704" b="0"/>
            <a:stretch>
              <a:fillRect/>
            </a:stretch>
          </p:blipFill>
          <p:spPr>
            <a:xfrm>
              <a:off x="-2" y="0"/>
              <a:ext cx="1435103" cy="584200"/>
            </a:xfrm>
            <a:prstGeom prst="rect">
              <a:avLst/>
            </a:prstGeom>
            <a:ln w="12700" cap="flat">
              <a:noFill/>
              <a:miter lim="400000"/>
            </a:ln>
            <a:effectLst/>
          </p:spPr>
        </p:pic>
        <p:pic>
          <p:nvPicPr>
            <p:cNvPr id="311" name="image31.png"/>
            <p:cNvPicPr/>
            <p:nvPr/>
          </p:nvPicPr>
          <p:blipFill>
            <a:blip r:embed="rId3">
              <a:extLst/>
            </a:blip>
            <a:stretch>
              <a:fillRect/>
            </a:stretch>
          </p:blipFill>
          <p:spPr>
            <a:xfrm>
              <a:off x="1495425" y="11112"/>
              <a:ext cx="5832476" cy="566738"/>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07">
                                            <p:bg/>
                                          </p:spTgt>
                                        </p:tgtEl>
                                        <p:attrNameLst>
                                          <p:attrName>style.visibility</p:attrName>
                                        </p:attrNameLst>
                                      </p:cBhvr>
                                      <p:to>
                                        <p:strVal val="visible"/>
                                      </p:to>
                                    </p:set>
                                    <p:animEffect filter="wipe(left)" transition="in">
                                      <p:cBhvr>
                                        <p:cTn id="7" dur="500"/>
                                        <p:tgtEl>
                                          <p:spTgt spid="307">
                                            <p:bg/>
                                          </p:spTgt>
                                        </p:tgtEl>
                                      </p:cBhvr>
                                    </p:animEffect>
                                  </p:childTnLst>
                                </p:cTn>
                              </p:par>
                              <p:par>
                                <p:cTn id="8" presetClass="entr" presetSubtype="8" presetID="22" grpId="1" fill="hold">
                                  <p:stCondLst>
                                    <p:cond delay="0"/>
                                  </p:stCondLst>
                                  <p:iterate type="el" backwards="0">
                                    <p:tmAbs val="0"/>
                                  </p:iterate>
                                  <p:childTnLst>
                                    <p:set>
                                      <p:cBhvr>
                                        <p:cTn id="9" fill="hold"/>
                                        <p:tgtEl>
                                          <p:spTgt spid="307">
                                            <p:txEl>
                                              <p:pRg st="0" end="0"/>
                                            </p:txEl>
                                          </p:spTgt>
                                        </p:tgtEl>
                                        <p:attrNameLst>
                                          <p:attrName>style.visibility</p:attrName>
                                        </p:attrNameLst>
                                      </p:cBhvr>
                                      <p:to>
                                        <p:strVal val="visible"/>
                                      </p:to>
                                    </p:set>
                                    <p:animEffect filter="wipe(left)" transition="in">
                                      <p:cBhvr>
                                        <p:cTn id="10" dur="500"/>
                                        <p:tgtEl>
                                          <p:spTgt spid="3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08">
                                            <p:bg/>
                                          </p:spTgt>
                                        </p:tgtEl>
                                        <p:attrNameLst>
                                          <p:attrName>style.visibility</p:attrName>
                                        </p:attrNameLst>
                                      </p:cBhvr>
                                      <p:to>
                                        <p:strVal val="visible"/>
                                      </p:to>
                                    </p:set>
                                    <p:animEffect filter="wipe(left)" transition="in">
                                      <p:cBhvr>
                                        <p:cTn id="15" dur="500"/>
                                        <p:tgtEl>
                                          <p:spTgt spid="308">
                                            <p:bg/>
                                          </p:spTgt>
                                        </p:tgtEl>
                                      </p:cBhvr>
                                    </p:animEffect>
                                  </p:childTnLst>
                                </p:cTn>
                              </p:par>
                              <p:par>
                                <p:cTn id="16" presetClass="entr" presetSubtype="8" presetID="22" grpId="2" fill="hold">
                                  <p:stCondLst>
                                    <p:cond delay="0"/>
                                  </p:stCondLst>
                                  <p:iterate type="el" backwards="0">
                                    <p:tmAbs val="0"/>
                                  </p:iterate>
                                  <p:childTnLst>
                                    <p:set>
                                      <p:cBhvr>
                                        <p:cTn id="17" fill="hold"/>
                                        <p:tgtEl>
                                          <p:spTgt spid="308">
                                            <p:txEl>
                                              <p:pRg st="0" end="0"/>
                                            </p:txEl>
                                          </p:spTgt>
                                        </p:tgtEl>
                                        <p:attrNameLst>
                                          <p:attrName>style.visibility</p:attrName>
                                        </p:attrNameLst>
                                      </p:cBhvr>
                                      <p:to>
                                        <p:strVal val="visible"/>
                                      </p:to>
                                    </p:set>
                                    <p:animEffect filter="wipe(left)" transition="in">
                                      <p:cBhvr>
                                        <p:cTn id="18" dur="500"/>
                                        <p:tgtEl>
                                          <p:spTgt spid="30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308">
                                            <p:txEl>
                                              <p:pRg st="1" end="1"/>
                                            </p:txEl>
                                          </p:spTgt>
                                        </p:tgtEl>
                                        <p:attrNameLst>
                                          <p:attrName>style.visibility</p:attrName>
                                        </p:attrNameLst>
                                      </p:cBhvr>
                                      <p:to>
                                        <p:strVal val="visible"/>
                                      </p:to>
                                    </p:set>
                                    <p:animEffect filter="wipe(left)" transition="in">
                                      <p:cBhvr>
                                        <p:cTn id="23" dur="500"/>
                                        <p:tgtEl>
                                          <p:spTgt spid="30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3" fill="hold">
                                  <p:stCondLst>
                                    <p:cond delay="0"/>
                                  </p:stCondLst>
                                  <p:iterate type="el" backwards="0">
                                    <p:tmAbs val="0"/>
                                  </p:iterate>
                                  <p:childTnLst>
                                    <p:set>
                                      <p:cBhvr>
                                        <p:cTn id="27" fill="hold"/>
                                        <p:tgtEl>
                                          <p:spTgt spid="309"/>
                                        </p:tgtEl>
                                        <p:attrNameLst>
                                          <p:attrName>style.visibility</p:attrName>
                                        </p:attrNameLst>
                                      </p:cBhvr>
                                      <p:to>
                                        <p:strVal val="visible"/>
                                      </p:to>
                                    </p:set>
                                    <p:animEffect filter="wipe(left)" transition="in">
                                      <p:cBhvr>
                                        <p:cTn id="28" dur="500"/>
                                        <p:tgtEl>
                                          <p:spTgt spid="309"/>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4" fill="hold">
                                  <p:stCondLst>
                                    <p:cond delay="0"/>
                                  </p:stCondLst>
                                  <p:iterate type="el" backwards="0">
                                    <p:tmAbs val="0"/>
                                  </p:iterate>
                                  <p:childTnLst>
                                    <p:set>
                                      <p:cBhvr>
                                        <p:cTn id="32" fill="hold"/>
                                        <p:tgtEl>
                                          <p:spTgt spid="312"/>
                                        </p:tgtEl>
                                        <p:attrNameLst>
                                          <p:attrName>style.visibility</p:attrName>
                                        </p:attrNameLst>
                                      </p:cBhvr>
                                      <p:to>
                                        <p:strVal val="visible"/>
                                      </p:to>
                                    </p:set>
                                    <p:animEffect filter="wipe(left)" transition="in">
                                      <p:cBhvr>
                                        <p:cTn id="33"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9" grpId="3"/>
      <p:bldP build="p" bldLvl="5" animBg="1" rev="0" advAuto="0" spid="307" grpId="1"/>
      <p:bldP build="whole" bldLvl="1" animBg="1" rev="0" advAuto="0" spid="312" grpId="4"/>
      <p:bldP build="p" bldLvl="5" animBg="1" rev="0" advAuto="0" spid="308" grpId="2"/>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Shape 314"/>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315" name="Shape 315"/>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graphicFrame>
        <p:nvGraphicFramePr>
          <p:cNvPr id="316" name="Chart 316"/>
          <p:cNvGraphicFramePr/>
          <p:nvPr/>
        </p:nvGraphicFramePr>
        <p:xfrm>
          <a:off x="6188095" y="2879181"/>
          <a:ext cx="2460815" cy="3362592"/>
        </p:xfrm>
        <a:graphic xmlns:a="http://schemas.openxmlformats.org/drawingml/2006/main">
          <a:graphicData uri="http://schemas.openxmlformats.org/drawingml/2006/chart">
            <c:chart xmlns:c="http://schemas.openxmlformats.org/drawingml/2006/chart" r:id="rId2"/>
          </a:graphicData>
        </a:graphic>
      </p:graphicFrame>
      <p:sp>
        <p:nvSpPr>
          <p:cNvPr id="317" name="Shape 317"/>
          <p:cNvSpPr/>
          <p:nvPr/>
        </p:nvSpPr>
        <p:spPr>
          <a:xfrm>
            <a:off x="869950" y="2819399"/>
            <a:ext cx="4095750" cy="22764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533400" indent="-533400">
              <a:lnSpc>
                <a:spcPct val="90000"/>
              </a:lnSpc>
              <a:spcBef>
                <a:spcPts val="2300"/>
              </a:spcBef>
            </a:pPr>
            <a:r>
              <a:rPr b="1" sz="2400">
                <a:solidFill>
                  <a:srgbClr val="00539D"/>
                </a:solidFill>
                <a:latin typeface="Arial"/>
                <a:ea typeface="Arial"/>
                <a:cs typeface="Arial"/>
                <a:sym typeface="Arial"/>
              </a:rPr>
              <a:t>A.</a:t>
            </a:r>
            <a:r>
              <a:rPr b="1" sz="2400">
                <a:latin typeface="Arial"/>
                <a:ea typeface="Arial"/>
                <a:cs typeface="Arial"/>
                <a:sym typeface="Arial"/>
              </a:rPr>
              <a:t>	maximum</a:t>
            </a:r>
            <a:endParaRPr b="1" sz="2400">
              <a:latin typeface="Arial"/>
              <a:ea typeface="Arial"/>
              <a:cs typeface="Arial"/>
              <a:sym typeface="Arial"/>
            </a:endParaRPr>
          </a:p>
          <a:p>
            <a:pPr lvl="0" marL="533400" indent="-533400">
              <a:lnSpc>
                <a:spcPct val="90000"/>
              </a:lnSpc>
              <a:spcBef>
                <a:spcPts val="2300"/>
              </a:spcBef>
            </a:pPr>
            <a:r>
              <a:rPr b="1" sz="2400">
                <a:solidFill>
                  <a:srgbClr val="00539D"/>
                </a:solidFill>
                <a:latin typeface="Arial"/>
                <a:ea typeface="Arial"/>
                <a:cs typeface="Arial"/>
                <a:sym typeface="Arial"/>
              </a:rPr>
              <a:t>B.</a:t>
            </a:r>
            <a:r>
              <a:rPr b="1" sz="2400">
                <a:latin typeface="Arial"/>
                <a:ea typeface="Arial"/>
                <a:cs typeface="Arial"/>
                <a:sym typeface="Arial"/>
              </a:rPr>
              <a:t>	minimum</a:t>
            </a:r>
            <a:endParaRPr b="1" sz="2400">
              <a:latin typeface="Arial"/>
              <a:ea typeface="Arial"/>
              <a:cs typeface="Arial"/>
              <a:sym typeface="Arial"/>
            </a:endParaRPr>
          </a:p>
          <a:p>
            <a:pPr lvl="0" marL="533400" indent="-533400">
              <a:lnSpc>
                <a:spcPct val="90000"/>
              </a:lnSpc>
              <a:spcBef>
                <a:spcPts val="2300"/>
              </a:spcBef>
            </a:pPr>
            <a:r>
              <a:rPr b="1" sz="2400">
                <a:solidFill>
                  <a:srgbClr val="00539D"/>
                </a:solidFill>
                <a:latin typeface="Arial"/>
                <a:ea typeface="Arial"/>
                <a:cs typeface="Arial"/>
                <a:sym typeface="Arial"/>
              </a:rPr>
              <a:t>C.</a:t>
            </a:r>
            <a:r>
              <a:rPr b="1" sz="2400">
                <a:latin typeface="Arial"/>
                <a:ea typeface="Arial"/>
                <a:cs typeface="Arial"/>
                <a:sym typeface="Arial"/>
              </a:rPr>
              <a:t>	both</a:t>
            </a:r>
            <a:endParaRPr b="1" sz="2400">
              <a:latin typeface="Arial"/>
              <a:ea typeface="Arial"/>
              <a:cs typeface="Arial"/>
              <a:sym typeface="Arial"/>
            </a:endParaRPr>
          </a:p>
          <a:p>
            <a:pPr lvl="0" marL="533400" indent="-533400">
              <a:lnSpc>
                <a:spcPct val="90000"/>
              </a:lnSpc>
              <a:spcBef>
                <a:spcPts val="2300"/>
              </a:spcBef>
            </a:pPr>
            <a:r>
              <a:rPr b="1" sz="2400">
                <a:solidFill>
                  <a:srgbClr val="00539D"/>
                </a:solidFill>
                <a:latin typeface="Arial"/>
                <a:ea typeface="Arial"/>
                <a:cs typeface="Arial"/>
                <a:sym typeface="Arial"/>
              </a:rPr>
              <a:t>D.</a:t>
            </a:r>
            <a:r>
              <a:rPr b="1" sz="2400">
                <a:latin typeface="Arial"/>
                <a:ea typeface="Arial"/>
                <a:cs typeface="Arial"/>
                <a:sym typeface="Arial"/>
              </a:rPr>
              <a:t>	none</a:t>
            </a:r>
          </a:p>
        </p:txBody>
      </p:sp>
      <p:sp>
        <p:nvSpPr>
          <p:cNvPr id="318" name="Shape 318"/>
          <p:cNvSpPr/>
          <p:nvPr/>
        </p:nvSpPr>
        <p:spPr>
          <a:xfrm>
            <a:off x="476250" y="1285875"/>
            <a:ext cx="8020050" cy="1101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400">
                <a:solidFill>
                  <a:srgbClr val="E01B22"/>
                </a:solidFill>
                <a:latin typeface="Arial"/>
                <a:ea typeface="Arial"/>
                <a:cs typeface="Arial"/>
                <a:sym typeface="Arial"/>
              </a:rPr>
              <a:t>A.</a:t>
            </a:r>
            <a:r>
              <a:rPr b="1" sz="2400">
                <a:solidFill>
                  <a:srgbClr val="00539D"/>
                </a:solidFill>
                <a:latin typeface="Arial"/>
                <a:ea typeface="Arial"/>
                <a:cs typeface="Arial"/>
                <a:sym typeface="Arial"/>
              </a:rPr>
              <a:t> Consider the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+ 4</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1. Determine whether the function has a maximum or a minimum value.</a:t>
            </a:r>
          </a:p>
        </p:txBody>
      </p:sp>
      <p:sp>
        <p:nvSpPr>
          <p:cNvPr id="319" name="Shape 319"/>
          <p:cNvSpPr/>
          <p:nvPr/>
        </p:nvSpPr>
        <p:spPr>
          <a:xfrm>
            <a:off x="847719" y="3476619"/>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pic>
        <p:nvPicPr>
          <p:cNvPr id="320" name="image26.png"/>
          <p:cNvPicPr/>
          <p:nvPr/>
        </p:nvPicPr>
        <p:blipFill>
          <a:blip r:embed="rId3">
            <a:extLst/>
          </a:blip>
          <a:stretch>
            <a:fillRect/>
          </a:stretch>
        </p:blipFill>
        <p:spPr>
          <a:xfrm>
            <a:off x="2716211" y="712787"/>
            <a:ext cx="2846389" cy="511177"/>
          </a:xfrm>
          <a:prstGeom prst="rect">
            <a:avLst/>
          </a:prstGeom>
          <a:ln w="12700">
            <a:miter lim="400000"/>
          </a:ln>
        </p:spPr>
      </p:pic>
      <p:pic>
        <p:nvPicPr>
          <p:cNvPr id="321" name="image1.jpeg"/>
          <p:cNvPicPr/>
          <p:nvPr/>
        </p:nvPicPr>
        <p:blipFill>
          <a:blip r:embed="rId4">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20"/>
                                        </p:tgtEl>
                                        <p:attrNameLst>
                                          <p:attrName>style.visibility</p:attrName>
                                        </p:attrNameLst>
                                      </p:cBhvr>
                                      <p:to>
                                        <p:strVal val="visible"/>
                                      </p:to>
                                    </p:set>
                                    <p:animEffect filter="wipe(left)" transition="in">
                                      <p:cBhvr>
                                        <p:cTn id="7" dur="500"/>
                                        <p:tgtEl>
                                          <p:spTgt spid="320"/>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321"/>
                                        </p:tgtEl>
                                        <p:attrNameLst>
                                          <p:attrName>style.visibility</p:attrName>
                                        </p:attrNameLst>
                                      </p:cBhvr>
                                      <p:to>
                                        <p:strVal val="visible"/>
                                      </p:to>
                                    </p:set>
                                    <p:animEffect filter="fade" transition="in">
                                      <p:cBhvr>
                                        <p:cTn id="11" dur="500"/>
                                        <p:tgtEl>
                                          <p:spTgt spid="32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318"/>
                                        </p:tgtEl>
                                        <p:attrNameLst>
                                          <p:attrName>style.visibility</p:attrName>
                                        </p:attrNameLst>
                                      </p:cBhvr>
                                      <p:to>
                                        <p:strVal val="visible"/>
                                      </p:to>
                                    </p:set>
                                    <p:animEffect filter="wipe(left)" transition="in">
                                      <p:cBhvr>
                                        <p:cTn id="15" dur="500"/>
                                        <p:tgtEl>
                                          <p:spTgt spid="31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317"/>
                                        </p:tgtEl>
                                        <p:attrNameLst>
                                          <p:attrName>style.visibility</p:attrName>
                                        </p:attrNameLst>
                                      </p:cBhvr>
                                      <p:to>
                                        <p:strVal val="visible"/>
                                      </p:to>
                                    </p:set>
                                    <p:animEffect filter="wipe(left)" transition="in">
                                      <p:cBhvr>
                                        <p:cTn id="19" dur="500"/>
                                        <p:tgtEl>
                                          <p:spTgt spid="31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3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319"/>
                                        </p:tgtEl>
                                        <p:attrNameLst>
                                          <p:attrName>style.visibility</p:attrName>
                                        </p:attrNameLst>
                                      </p:cBhvr>
                                      <p:to>
                                        <p:strVal val="visible"/>
                                      </p:to>
                                    </p:set>
                                    <p:anim calcmode="lin" valueType="num">
                                      <p:cBhvr>
                                        <p:cTn id="28" dur="80" fill="hold"/>
                                        <p:tgtEl>
                                          <p:spTgt spid="319"/>
                                        </p:tgtEl>
                                        <p:attrNameLst>
                                          <p:attrName>ppt_x</p:attrName>
                                        </p:attrNameLst>
                                      </p:cBhvr>
                                      <p:tavLst>
                                        <p:tav tm="0">
                                          <p:val>
                                            <p:strVal val="#ppt_x"/>
                                          </p:val>
                                        </p:tav>
                                        <p:tav tm="100000">
                                          <p:val>
                                            <p:strVal val="#ppt_x"/>
                                          </p:val>
                                        </p:tav>
                                      </p:tavLst>
                                    </p:anim>
                                    <p:anim calcmode="lin" valueType="num">
                                      <p:cBhvr>
                                        <p:cTn id="29" dur="80" fill="hold"/>
                                        <p:tgtEl>
                                          <p:spTgt spid="3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8" grpId="3"/>
      <p:bldP build="whole" bldLvl="1" animBg="1" rev="0" advAuto="0" spid="317" grpId="4"/>
      <p:bldP build="whole" bldLvl="1" animBg="1" rev="0" advAuto="0" spid="321" grpId="2"/>
      <p:bldP build="whole" bldLvl="1" animBg="1" rev="0" advAuto="0" spid="320" grpId="1"/>
      <p:bldP build="whole" bldLvl="1" animBg="1" rev="0" advAuto="0" spid="319" grpId="6"/>
      <p:bldP build="whole" bldLvl="1" animBg="1" rev="0" advAuto="0" spid="316" grpId="5"/>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3" name="Shape 323"/>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324" name="Shape 324"/>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graphicFrame>
        <p:nvGraphicFramePr>
          <p:cNvPr id="325" name="Chart 325"/>
          <p:cNvGraphicFramePr/>
          <p:nvPr/>
        </p:nvGraphicFramePr>
        <p:xfrm>
          <a:off x="6188095" y="2879181"/>
          <a:ext cx="2460815" cy="3362592"/>
        </p:xfrm>
        <a:graphic xmlns:a="http://schemas.openxmlformats.org/drawingml/2006/main">
          <a:graphicData uri="http://schemas.openxmlformats.org/drawingml/2006/chart">
            <c:chart xmlns:c="http://schemas.openxmlformats.org/drawingml/2006/chart" r:id="rId2"/>
          </a:graphicData>
        </a:graphic>
      </p:graphicFrame>
      <p:sp>
        <p:nvSpPr>
          <p:cNvPr id="326" name="Shape 326"/>
          <p:cNvSpPr/>
          <p:nvPr/>
        </p:nvSpPr>
        <p:spPr>
          <a:xfrm>
            <a:off x="857250" y="2412999"/>
            <a:ext cx="2790825" cy="22764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533400" indent="-533400">
              <a:lnSpc>
                <a:spcPct val="90000"/>
              </a:lnSpc>
              <a:spcBef>
                <a:spcPts val="2300"/>
              </a:spcBef>
            </a:pPr>
            <a:r>
              <a:rPr b="1" sz="2400">
                <a:solidFill>
                  <a:srgbClr val="00539D"/>
                </a:solidFill>
                <a:latin typeface="Arial"/>
                <a:ea typeface="Arial"/>
                <a:cs typeface="Arial"/>
                <a:sym typeface="Arial"/>
              </a:rPr>
              <a:t>A.</a:t>
            </a:r>
            <a:r>
              <a:rPr b="1" sz="2400">
                <a:latin typeface="Arial"/>
                <a:ea typeface="Arial"/>
                <a:cs typeface="Arial"/>
                <a:sym typeface="Arial"/>
              </a:rPr>
              <a:t>	–5</a:t>
            </a:r>
            <a:endParaRPr b="1" sz="2400">
              <a:latin typeface="Arial"/>
              <a:ea typeface="Arial"/>
              <a:cs typeface="Arial"/>
              <a:sym typeface="Arial"/>
            </a:endParaRPr>
          </a:p>
          <a:p>
            <a:pPr lvl="0" marL="533400" indent="-533400">
              <a:lnSpc>
                <a:spcPct val="90000"/>
              </a:lnSpc>
              <a:spcBef>
                <a:spcPts val="2300"/>
              </a:spcBef>
            </a:pPr>
            <a:r>
              <a:rPr b="1" sz="2400">
                <a:solidFill>
                  <a:srgbClr val="00539D"/>
                </a:solidFill>
                <a:latin typeface="Arial"/>
                <a:ea typeface="Arial"/>
                <a:cs typeface="Arial"/>
                <a:sym typeface="Arial"/>
              </a:rPr>
              <a:t>B.</a:t>
            </a:r>
            <a:r>
              <a:rPr b="1" sz="2400">
                <a:latin typeface="Arial"/>
                <a:ea typeface="Arial"/>
                <a:cs typeface="Arial"/>
                <a:sym typeface="Arial"/>
              </a:rPr>
              <a:t>	–1</a:t>
            </a:r>
            <a:endParaRPr b="1" sz="2400">
              <a:latin typeface="Arial"/>
              <a:ea typeface="Arial"/>
              <a:cs typeface="Arial"/>
              <a:sym typeface="Arial"/>
            </a:endParaRPr>
          </a:p>
          <a:p>
            <a:pPr lvl="0" marL="533400" indent="-533400">
              <a:lnSpc>
                <a:spcPct val="90000"/>
              </a:lnSpc>
              <a:spcBef>
                <a:spcPts val="2300"/>
              </a:spcBef>
            </a:pPr>
            <a:r>
              <a:rPr b="1" sz="2400">
                <a:solidFill>
                  <a:srgbClr val="00539D"/>
                </a:solidFill>
                <a:latin typeface="Arial"/>
                <a:ea typeface="Arial"/>
                <a:cs typeface="Arial"/>
                <a:sym typeface="Arial"/>
              </a:rPr>
              <a:t>C.</a:t>
            </a:r>
            <a:r>
              <a:rPr b="1" sz="2400">
                <a:latin typeface="Arial"/>
                <a:ea typeface="Arial"/>
                <a:cs typeface="Arial"/>
                <a:sym typeface="Arial"/>
              </a:rPr>
              <a:t>	5</a:t>
            </a:r>
            <a:endParaRPr b="1" sz="2400">
              <a:latin typeface="Arial"/>
              <a:ea typeface="Arial"/>
              <a:cs typeface="Arial"/>
              <a:sym typeface="Arial"/>
            </a:endParaRPr>
          </a:p>
          <a:p>
            <a:pPr lvl="0" marL="533400" indent="-533400">
              <a:lnSpc>
                <a:spcPct val="90000"/>
              </a:lnSpc>
              <a:spcBef>
                <a:spcPts val="2300"/>
              </a:spcBef>
            </a:pPr>
            <a:r>
              <a:rPr b="1" sz="2400">
                <a:solidFill>
                  <a:srgbClr val="00539D"/>
                </a:solidFill>
                <a:latin typeface="Arial"/>
                <a:ea typeface="Arial"/>
                <a:cs typeface="Arial"/>
                <a:sym typeface="Arial"/>
              </a:rPr>
              <a:t>D.</a:t>
            </a:r>
            <a:r>
              <a:rPr b="1" sz="2400">
                <a:latin typeface="Arial"/>
                <a:ea typeface="Arial"/>
                <a:cs typeface="Arial"/>
                <a:sym typeface="Arial"/>
              </a:rPr>
              <a:t>	none</a:t>
            </a:r>
          </a:p>
        </p:txBody>
      </p:sp>
      <p:sp>
        <p:nvSpPr>
          <p:cNvPr id="327" name="Shape 327"/>
          <p:cNvSpPr/>
          <p:nvPr/>
        </p:nvSpPr>
        <p:spPr>
          <a:xfrm>
            <a:off x="476250" y="1285875"/>
            <a:ext cx="8020050" cy="7800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400">
                <a:solidFill>
                  <a:srgbClr val="E01B22"/>
                </a:solidFill>
                <a:latin typeface="Arial"/>
                <a:ea typeface="Arial"/>
                <a:cs typeface="Arial"/>
                <a:sym typeface="Arial"/>
              </a:rPr>
              <a:t>B.</a:t>
            </a:r>
            <a:r>
              <a:rPr b="1" sz="2400">
                <a:solidFill>
                  <a:srgbClr val="00539D"/>
                </a:solidFill>
                <a:latin typeface="Arial"/>
                <a:ea typeface="Arial"/>
                <a:cs typeface="Arial"/>
                <a:sym typeface="Arial"/>
              </a:rPr>
              <a:t> Consider the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+ 4</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1. What is the maximum or minimum value of the function?</a:t>
            </a:r>
          </a:p>
        </p:txBody>
      </p:sp>
      <p:sp>
        <p:nvSpPr>
          <p:cNvPr id="328" name="Shape 328"/>
          <p:cNvSpPr/>
          <p:nvPr/>
        </p:nvSpPr>
        <p:spPr>
          <a:xfrm>
            <a:off x="857244" y="2409819"/>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pic>
        <p:nvPicPr>
          <p:cNvPr id="329" name="image26.png"/>
          <p:cNvPicPr/>
          <p:nvPr/>
        </p:nvPicPr>
        <p:blipFill>
          <a:blip r:embed="rId3">
            <a:extLst/>
          </a:blip>
          <a:stretch>
            <a:fillRect/>
          </a:stretch>
        </p:blipFill>
        <p:spPr>
          <a:xfrm>
            <a:off x="2716211" y="712787"/>
            <a:ext cx="2846389" cy="511177"/>
          </a:xfrm>
          <a:prstGeom prst="rect">
            <a:avLst/>
          </a:prstGeom>
          <a:ln w="12700">
            <a:miter lim="400000"/>
          </a:ln>
        </p:spPr>
      </p:pic>
      <p:pic>
        <p:nvPicPr>
          <p:cNvPr id="330" name="image1.jpeg"/>
          <p:cNvPicPr/>
          <p:nvPr/>
        </p:nvPicPr>
        <p:blipFill>
          <a:blip r:embed="rId4">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27"/>
                                        </p:tgtEl>
                                        <p:attrNameLst>
                                          <p:attrName>style.visibility</p:attrName>
                                        </p:attrNameLst>
                                      </p:cBhvr>
                                      <p:to>
                                        <p:strVal val="visible"/>
                                      </p:to>
                                    </p:set>
                                    <p:animEffect filter="wipe(left)" transition="in">
                                      <p:cBhvr>
                                        <p:cTn id="7" dur="500"/>
                                        <p:tgtEl>
                                          <p:spTgt spid="32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326"/>
                                        </p:tgtEl>
                                        <p:attrNameLst>
                                          <p:attrName>style.visibility</p:attrName>
                                        </p:attrNameLst>
                                      </p:cBhvr>
                                      <p:to>
                                        <p:strVal val="visible"/>
                                      </p:to>
                                    </p:set>
                                    <p:animEffect filter="wipe(left)" transition="in">
                                      <p:cBhvr>
                                        <p:cTn id="11" dur="500"/>
                                        <p:tgtEl>
                                          <p:spTgt spid="326"/>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3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 presetID="2" grpId="4" fill="hold">
                                  <p:stCondLst>
                                    <p:cond delay="0"/>
                                  </p:stCondLst>
                                  <p:iterate type="el" backwards="0">
                                    <p:tmAbs val="0"/>
                                  </p:iterate>
                                  <p:childTnLst>
                                    <p:set>
                                      <p:cBhvr>
                                        <p:cTn id="19" fill="hold"/>
                                        <p:tgtEl>
                                          <p:spTgt spid="328"/>
                                        </p:tgtEl>
                                        <p:attrNameLst>
                                          <p:attrName>style.visibility</p:attrName>
                                        </p:attrNameLst>
                                      </p:cBhvr>
                                      <p:to>
                                        <p:strVal val="visible"/>
                                      </p:to>
                                    </p:set>
                                    <p:anim calcmode="lin" valueType="num">
                                      <p:cBhvr>
                                        <p:cTn id="20" dur="80" fill="hold"/>
                                        <p:tgtEl>
                                          <p:spTgt spid="328"/>
                                        </p:tgtEl>
                                        <p:attrNameLst>
                                          <p:attrName>ppt_x</p:attrName>
                                        </p:attrNameLst>
                                      </p:cBhvr>
                                      <p:tavLst>
                                        <p:tav tm="0">
                                          <p:val>
                                            <p:strVal val="#ppt_x"/>
                                          </p:val>
                                        </p:tav>
                                        <p:tav tm="100000">
                                          <p:val>
                                            <p:strVal val="#ppt_x"/>
                                          </p:val>
                                        </p:tav>
                                      </p:tavLst>
                                    </p:anim>
                                    <p:anim calcmode="lin" valueType="num">
                                      <p:cBhvr>
                                        <p:cTn id="21" dur="80" fill="hold"/>
                                        <p:tgtEl>
                                          <p:spTgt spid="3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5" grpId="3"/>
      <p:bldP build="whole" bldLvl="1" animBg="1" rev="0" advAuto="0" spid="327" grpId="1"/>
      <p:bldP build="whole" bldLvl="1" animBg="1" rev="0" advAuto="0" spid="328" grpId="4"/>
      <p:bldP build="whole" bldLvl="1" animBg="1" rev="0" advAuto="0" spid="326" grpId="2"/>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Shape 332"/>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333" name="Shape 333"/>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3</a:t>
            </a:r>
          </a:p>
        </p:txBody>
      </p:sp>
      <p:graphicFrame>
        <p:nvGraphicFramePr>
          <p:cNvPr id="334" name="Chart 334"/>
          <p:cNvGraphicFramePr/>
          <p:nvPr/>
        </p:nvGraphicFramePr>
        <p:xfrm>
          <a:off x="6188095" y="2879181"/>
          <a:ext cx="2460815" cy="3362592"/>
        </p:xfrm>
        <a:graphic xmlns:a="http://schemas.openxmlformats.org/drawingml/2006/main">
          <a:graphicData uri="http://schemas.openxmlformats.org/drawingml/2006/chart">
            <c:chart xmlns:c="http://schemas.openxmlformats.org/drawingml/2006/chart" r:id="rId2"/>
          </a:graphicData>
        </a:graphic>
      </p:graphicFrame>
      <p:sp>
        <p:nvSpPr>
          <p:cNvPr id="335" name="Shape 335"/>
          <p:cNvSpPr/>
          <p:nvPr/>
        </p:nvSpPr>
        <p:spPr>
          <a:xfrm>
            <a:off x="857250" y="2336800"/>
            <a:ext cx="4552950" cy="3103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533400" indent="-533400">
              <a:lnSpc>
                <a:spcPct val="90000"/>
              </a:lnSpc>
              <a:spcBef>
                <a:spcPts val="1100"/>
              </a:spcBef>
            </a:pPr>
            <a:r>
              <a:rPr b="1" sz="2400">
                <a:solidFill>
                  <a:srgbClr val="00539D"/>
                </a:solidFill>
                <a:latin typeface="Arial"/>
                <a:ea typeface="Arial"/>
                <a:cs typeface="Arial"/>
                <a:sym typeface="Arial"/>
              </a:rPr>
              <a:t>A.</a:t>
            </a:r>
            <a:r>
              <a:rPr b="1" sz="2400">
                <a:latin typeface="Arial"/>
                <a:ea typeface="Arial"/>
                <a:cs typeface="Arial"/>
                <a:sym typeface="Arial"/>
              </a:rPr>
              <a:t>	</a:t>
            </a:r>
            <a:r>
              <a:rPr b="1" i="1" sz="2400">
                <a:latin typeface="Arial"/>
                <a:ea typeface="Arial"/>
                <a:cs typeface="Arial"/>
                <a:sym typeface="Arial"/>
              </a:rPr>
              <a:t>D</a:t>
            </a:r>
            <a:r>
              <a:rPr b="1" sz="2400">
                <a:latin typeface="Arial"/>
                <a:ea typeface="Arial"/>
                <a:cs typeface="Arial"/>
                <a:sym typeface="Arial"/>
              </a:rPr>
              <a:t> = {all real numbers};</a:t>
            </a:r>
            <a:br>
              <a:rPr b="1" sz="2400">
                <a:latin typeface="Arial"/>
                <a:ea typeface="Arial"/>
                <a:cs typeface="Arial"/>
                <a:sym typeface="Arial"/>
              </a:rPr>
            </a:br>
            <a:r>
              <a:rPr b="1" i="1" sz="2400">
                <a:latin typeface="Arial"/>
                <a:ea typeface="Arial"/>
                <a:cs typeface="Arial"/>
                <a:sym typeface="Arial"/>
              </a:rPr>
              <a:t>R</a:t>
            </a:r>
            <a:r>
              <a:rPr b="1" sz="2400">
                <a:latin typeface="Arial"/>
                <a:ea typeface="Arial"/>
                <a:cs typeface="Arial"/>
                <a:sym typeface="Arial"/>
              </a:rPr>
              <a:t> = {</a:t>
            </a:r>
            <a:r>
              <a:rPr b="1" i="1" sz="2400">
                <a:latin typeface="Arial"/>
                <a:ea typeface="Arial"/>
                <a:cs typeface="Arial"/>
                <a:sym typeface="Arial"/>
              </a:rPr>
              <a:t>f</a:t>
            </a:r>
            <a:r>
              <a:rPr b="1" sz="2400">
                <a:latin typeface="Arial"/>
                <a:ea typeface="Arial"/>
                <a:cs typeface="Arial"/>
                <a:sym typeface="Arial"/>
              </a:rPr>
              <a:t>(</a:t>
            </a:r>
            <a:r>
              <a:rPr b="1" i="1" sz="2400">
                <a:latin typeface="Arial"/>
                <a:ea typeface="Arial"/>
                <a:cs typeface="Arial"/>
                <a:sym typeface="Arial"/>
              </a:rPr>
              <a:t>x</a:t>
            </a:r>
            <a:r>
              <a:rPr b="1" sz="2400">
                <a:latin typeface="Arial"/>
                <a:ea typeface="Arial"/>
                <a:cs typeface="Arial"/>
                <a:sym typeface="Arial"/>
              </a:rPr>
              <a:t>) | </a:t>
            </a:r>
            <a:r>
              <a:rPr b="1" i="1" sz="2400">
                <a:latin typeface="Arial"/>
                <a:ea typeface="Arial"/>
                <a:cs typeface="Arial"/>
                <a:sym typeface="Arial"/>
              </a:rPr>
              <a:t>f</a:t>
            </a:r>
            <a:r>
              <a:rPr b="1" sz="2400">
                <a:latin typeface="Arial"/>
                <a:ea typeface="Arial"/>
                <a:cs typeface="Arial"/>
                <a:sym typeface="Arial"/>
              </a:rPr>
              <a:t>(</a:t>
            </a:r>
            <a:r>
              <a:rPr b="1" i="1" sz="2400">
                <a:latin typeface="Arial"/>
                <a:ea typeface="Arial"/>
                <a:cs typeface="Arial"/>
                <a:sym typeface="Arial"/>
              </a:rPr>
              <a:t>x</a:t>
            </a:r>
            <a:r>
              <a:rPr b="1" sz="2400">
                <a:latin typeface="Arial"/>
                <a:ea typeface="Arial"/>
                <a:cs typeface="Arial"/>
                <a:sym typeface="Arial"/>
              </a:rPr>
              <a:t>) ≥ –5} </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B.</a:t>
            </a:r>
            <a:r>
              <a:rPr b="1" sz="2400">
                <a:latin typeface="Arial"/>
                <a:ea typeface="Arial"/>
                <a:cs typeface="Arial"/>
                <a:sym typeface="Arial"/>
              </a:rPr>
              <a:t>	</a:t>
            </a:r>
            <a:r>
              <a:rPr b="1" i="1" sz="2400">
                <a:latin typeface="Arial"/>
                <a:ea typeface="Arial"/>
                <a:cs typeface="Arial"/>
                <a:sym typeface="Arial"/>
              </a:rPr>
              <a:t>D</a:t>
            </a:r>
            <a:r>
              <a:rPr b="1" sz="2400">
                <a:latin typeface="Arial"/>
                <a:ea typeface="Arial"/>
                <a:cs typeface="Arial"/>
                <a:sym typeface="Arial"/>
              </a:rPr>
              <a:t> = {all real numbers};</a:t>
            </a:r>
            <a:br>
              <a:rPr b="1" sz="2400">
                <a:latin typeface="Arial"/>
                <a:ea typeface="Arial"/>
                <a:cs typeface="Arial"/>
                <a:sym typeface="Arial"/>
              </a:rPr>
            </a:br>
            <a:r>
              <a:rPr b="1" i="1" sz="2400">
                <a:latin typeface="Arial"/>
                <a:ea typeface="Arial"/>
                <a:cs typeface="Arial"/>
                <a:sym typeface="Arial"/>
              </a:rPr>
              <a:t>R</a:t>
            </a:r>
            <a:r>
              <a:rPr b="1" sz="2400">
                <a:latin typeface="Arial"/>
                <a:ea typeface="Arial"/>
                <a:cs typeface="Arial"/>
                <a:sym typeface="Arial"/>
              </a:rPr>
              <a:t> = {</a:t>
            </a:r>
            <a:r>
              <a:rPr b="1" i="1" sz="2400">
                <a:latin typeface="Arial"/>
                <a:ea typeface="Arial"/>
                <a:cs typeface="Arial"/>
                <a:sym typeface="Arial"/>
              </a:rPr>
              <a:t>f</a:t>
            </a:r>
            <a:r>
              <a:rPr b="1" sz="2400">
                <a:latin typeface="Arial"/>
                <a:ea typeface="Arial"/>
                <a:cs typeface="Arial"/>
                <a:sym typeface="Arial"/>
              </a:rPr>
              <a:t>(</a:t>
            </a:r>
            <a:r>
              <a:rPr b="1" i="1" sz="2400">
                <a:latin typeface="Arial"/>
                <a:ea typeface="Arial"/>
                <a:cs typeface="Arial"/>
                <a:sym typeface="Arial"/>
              </a:rPr>
              <a:t>x</a:t>
            </a:r>
            <a:r>
              <a:rPr b="1" sz="2400">
                <a:latin typeface="Arial"/>
                <a:ea typeface="Arial"/>
                <a:cs typeface="Arial"/>
                <a:sym typeface="Arial"/>
              </a:rPr>
              <a:t>) | </a:t>
            </a:r>
            <a:r>
              <a:rPr b="1" i="1" sz="2400">
                <a:latin typeface="Arial"/>
                <a:ea typeface="Arial"/>
                <a:cs typeface="Arial"/>
                <a:sym typeface="Arial"/>
              </a:rPr>
              <a:t>f</a:t>
            </a:r>
            <a:r>
              <a:rPr b="1" sz="2400">
                <a:latin typeface="Arial"/>
                <a:ea typeface="Arial"/>
                <a:cs typeface="Arial"/>
                <a:sym typeface="Arial"/>
              </a:rPr>
              <a:t>(</a:t>
            </a:r>
            <a:r>
              <a:rPr b="1" i="1" sz="2400">
                <a:latin typeface="Arial"/>
                <a:ea typeface="Arial"/>
                <a:cs typeface="Arial"/>
                <a:sym typeface="Arial"/>
              </a:rPr>
              <a:t>x</a:t>
            </a:r>
            <a:r>
              <a:rPr b="1" sz="2400">
                <a:latin typeface="Arial"/>
                <a:ea typeface="Arial"/>
                <a:cs typeface="Arial"/>
                <a:sym typeface="Arial"/>
              </a:rPr>
              <a:t>) ≤ –5}</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C.</a:t>
            </a:r>
            <a:r>
              <a:rPr b="1" sz="2400">
                <a:latin typeface="Arial"/>
                <a:ea typeface="Arial"/>
                <a:cs typeface="Arial"/>
                <a:sym typeface="Arial"/>
              </a:rPr>
              <a:t>	</a:t>
            </a:r>
            <a:r>
              <a:rPr b="1" i="1" sz="2400">
                <a:latin typeface="Arial"/>
                <a:ea typeface="Arial"/>
                <a:cs typeface="Arial"/>
                <a:sym typeface="Arial"/>
              </a:rPr>
              <a:t>D</a:t>
            </a:r>
            <a:r>
              <a:rPr b="1" sz="2400">
                <a:latin typeface="Arial"/>
                <a:ea typeface="Arial"/>
                <a:cs typeface="Arial"/>
                <a:sym typeface="Arial"/>
              </a:rPr>
              <a:t> = {</a:t>
            </a:r>
            <a:r>
              <a:rPr b="1" i="1" sz="2400">
                <a:latin typeface="Arial"/>
                <a:ea typeface="Arial"/>
                <a:cs typeface="Arial"/>
                <a:sym typeface="Arial"/>
              </a:rPr>
              <a:t>x</a:t>
            </a:r>
            <a:r>
              <a:rPr b="1" sz="2400">
                <a:latin typeface="Arial"/>
                <a:ea typeface="Arial"/>
                <a:cs typeface="Arial"/>
                <a:sym typeface="Arial"/>
              </a:rPr>
              <a:t> ≥ –5};</a:t>
            </a:r>
            <a:br>
              <a:rPr b="1" sz="2400">
                <a:latin typeface="Arial"/>
                <a:ea typeface="Arial"/>
                <a:cs typeface="Arial"/>
                <a:sym typeface="Arial"/>
              </a:rPr>
            </a:br>
            <a:r>
              <a:rPr b="1" i="1" sz="2400">
                <a:latin typeface="Arial"/>
                <a:ea typeface="Arial"/>
                <a:cs typeface="Arial"/>
                <a:sym typeface="Arial"/>
              </a:rPr>
              <a:t>R</a:t>
            </a:r>
            <a:r>
              <a:rPr b="1" sz="2400">
                <a:latin typeface="Arial"/>
                <a:ea typeface="Arial"/>
                <a:cs typeface="Arial"/>
                <a:sym typeface="Arial"/>
              </a:rPr>
              <a:t> = {all real numbers}</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D.</a:t>
            </a:r>
            <a:r>
              <a:rPr b="1" sz="2400">
                <a:latin typeface="Arial"/>
                <a:ea typeface="Arial"/>
                <a:cs typeface="Arial"/>
                <a:sym typeface="Arial"/>
              </a:rPr>
              <a:t>	</a:t>
            </a:r>
            <a:r>
              <a:rPr b="1" i="1" sz="2400">
                <a:latin typeface="Arial"/>
                <a:ea typeface="Arial"/>
                <a:cs typeface="Arial"/>
                <a:sym typeface="Arial"/>
              </a:rPr>
              <a:t>D</a:t>
            </a:r>
            <a:r>
              <a:rPr b="1" sz="2400">
                <a:latin typeface="Arial"/>
                <a:ea typeface="Arial"/>
                <a:cs typeface="Arial"/>
                <a:sym typeface="Arial"/>
              </a:rPr>
              <a:t> = {</a:t>
            </a:r>
            <a:r>
              <a:rPr b="1" i="1" sz="2400">
                <a:latin typeface="Arial"/>
                <a:ea typeface="Arial"/>
                <a:cs typeface="Arial"/>
                <a:sym typeface="Arial"/>
              </a:rPr>
              <a:t>x</a:t>
            </a:r>
            <a:r>
              <a:rPr b="1" sz="2400">
                <a:latin typeface="Arial"/>
                <a:ea typeface="Arial"/>
                <a:cs typeface="Arial"/>
                <a:sym typeface="Arial"/>
              </a:rPr>
              <a:t> ≤ –5};</a:t>
            </a:r>
            <a:br>
              <a:rPr b="1" sz="2400">
                <a:latin typeface="Arial"/>
                <a:ea typeface="Arial"/>
                <a:cs typeface="Arial"/>
                <a:sym typeface="Arial"/>
              </a:rPr>
            </a:br>
            <a:r>
              <a:rPr b="1" i="1" sz="2400">
                <a:latin typeface="Arial"/>
                <a:ea typeface="Arial"/>
                <a:cs typeface="Arial"/>
                <a:sym typeface="Arial"/>
              </a:rPr>
              <a:t>R</a:t>
            </a:r>
            <a:r>
              <a:rPr b="1" sz="2400">
                <a:latin typeface="Arial"/>
                <a:ea typeface="Arial"/>
                <a:cs typeface="Arial"/>
                <a:sym typeface="Arial"/>
              </a:rPr>
              <a:t> = {all real numbers}</a:t>
            </a:r>
          </a:p>
        </p:txBody>
      </p:sp>
      <p:sp>
        <p:nvSpPr>
          <p:cNvPr id="336" name="Shape 336"/>
          <p:cNvSpPr/>
          <p:nvPr/>
        </p:nvSpPr>
        <p:spPr>
          <a:xfrm>
            <a:off x="476250" y="1285875"/>
            <a:ext cx="8020050" cy="78005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400">
                <a:solidFill>
                  <a:srgbClr val="E01B22"/>
                </a:solidFill>
                <a:latin typeface="Arial"/>
                <a:ea typeface="Arial"/>
                <a:cs typeface="Arial"/>
                <a:sym typeface="Arial"/>
              </a:rPr>
              <a:t>C.</a:t>
            </a:r>
            <a:r>
              <a:rPr b="1" sz="2400">
                <a:solidFill>
                  <a:srgbClr val="00539D"/>
                </a:solidFill>
                <a:latin typeface="Arial"/>
                <a:ea typeface="Arial"/>
                <a:cs typeface="Arial"/>
                <a:sym typeface="Arial"/>
              </a:rPr>
              <a:t> Consider the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+ 4</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1. What are the domain and range of the function?</a:t>
            </a:r>
          </a:p>
        </p:txBody>
      </p:sp>
      <p:sp>
        <p:nvSpPr>
          <p:cNvPr id="337" name="Shape 337"/>
          <p:cNvSpPr/>
          <p:nvPr/>
        </p:nvSpPr>
        <p:spPr>
          <a:xfrm>
            <a:off x="857244" y="2333619"/>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pic>
        <p:nvPicPr>
          <p:cNvPr id="338" name="image26.png"/>
          <p:cNvPicPr/>
          <p:nvPr/>
        </p:nvPicPr>
        <p:blipFill>
          <a:blip r:embed="rId3">
            <a:extLst/>
          </a:blip>
          <a:stretch>
            <a:fillRect/>
          </a:stretch>
        </p:blipFill>
        <p:spPr>
          <a:xfrm>
            <a:off x="2716211" y="712787"/>
            <a:ext cx="2846389" cy="511177"/>
          </a:xfrm>
          <a:prstGeom prst="rect">
            <a:avLst/>
          </a:prstGeom>
          <a:ln w="12700">
            <a:miter lim="400000"/>
          </a:ln>
        </p:spPr>
      </p:pic>
      <p:pic>
        <p:nvPicPr>
          <p:cNvPr id="339" name="image1.jpeg"/>
          <p:cNvPicPr/>
          <p:nvPr/>
        </p:nvPicPr>
        <p:blipFill>
          <a:blip r:embed="rId4">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36"/>
                                        </p:tgtEl>
                                        <p:attrNameLst>
                                          <p:attrName>style.visibility</p:attrName>
                                        </p:attrNameLst>
                                      </p:cBhvr>
                                      <p:to>
                                        <p:strVal val="visible"/>
                                      </p:to>
                                    </p:set>
                                    <p:animEffect filter="wipe(left)" transition="in">
                                      <p:cBhvr>
                                        <p:cTn id="7" dur="500"/>
                                        <p:tgtEl>
                                          <p:spTgt spid="33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335"/>
                                        </p:tgtEl>
                                        <p:attrNameLst>
                                          <p:attrName>style.visibility</p:attrName>
                                        </p:attrNameLst>
                                      </p:cBhvr>
                                      <p:to>
                                        <p:strVal val="visible"/>
                                      </p:to>
                                    </p:set>
                                    <p:animEffect filter="wipe(left)" transition="in">
                                      <p:cBhvr>
                                        <p:cTn id="11" dur="500"/>
                                        <p:tgtEl>
                                          <p:spTgt spid="335"/>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3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 presetID="2" grpId="4" fill="hold">
                                  <p:stCondLst>
                                    <p:cond delay="0"/>
                                  </p:stCondLst>
                                  <p:iterate type="el" backwards="0">
                                    <p:tmAbs val="0"/>
                                  </p:iterate>
                                  <p:childTnLst>
                                    <p:set>
                                      <p:cBhvr>
                                        <p:cTn id="19" fill="hold"/>
                                        <p:tgtEl>
                                          <p:spTgt spid="337"/>
                                        </p:tgtEl>
                                        <p:attrNameLst>
                                          <p:attrName>style.visibility</p:attrName>
                                        </p:attrNameLst>
                                      </p:cBhvr>
                                      <p:to>
                                        <p:strVal val="visible"/>
                                      </p:to>
                                    </p:set>
                                    <p:anim calcmode="lin" valueType="num">
                                      <p:cBhvr>
                                        <p:cTn id="20" dur="80" fill="hold"/>
                                        <p:tgtEl>
                                          <p:spTgt spid="337"/>
                                        </p:tgtEl>
                                        <p:attrNameLst>
                                          <p:attrName>ppt_x</p:attrName>
                                        </p:attrNameLst>
                                      </p:cBhvr>
                                      <p:tavLst>
                                        <p:tav tm="0">
                                          <p:val>
                                            <p:strVal val="#ppt_x"/>
                                          </p:val>
                                        </p:tav>
                                        <p:tav tm="100000">
                                          <p:val>
                                            <p:strVal val="#ppt_x"/>
                                          </p:val>
                                        </p:tav>
                                      </p:tavLst>
                                    </p:anim>
                                    <p:anim calcmode="lin" valueType="num">
                                      <p:cBhvr>
                                        <p:cTn id="21" dur="80" fill="hold"/>
                                        <p:tgtEl>
                                          <p:spTgt spid="3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4" grpId="3"/>
      <p:bldP build="whole" bldLvl="1" animBg="1" rev="0" advAuto="0" spid="335" grpId="2"/>
      <p:bldP build="whole" bldLvl="1" animBg="1" rev="0" advAuto="0" spid="337" grpId="4"/>
      <p:bldP build="whole" bldLvl="1" animBg="1" rev="0" advAuto="0" spid="336"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342" name="Shape 342"/>
          <p:cNvSpPr/>
          <p:nvPr/>
        </p:nvSpPr>
        <p:spPr>
          <a:xfrm>
            <a:off x="4267200" y="761998"/>
            <a:ext cx="4343400" cy="6673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Quadratic Equations in the Real World</a:t>
            </a:r>
          </a:p>
        </p:txBody>
      </p:sp>
      <p:sp>
        <p:nvSpPr>
          <p:cNvPr id="343" name="Shape 343"/>
          <p:cNvSpPr/>
          <p:nvPr/>
        </p:nvSpPr>
        <p:spPr>
          <a:xfrm>
            <a:off x="838200" y="1474787"/>
            <a:ext cx="7753350" cy="23632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A. ECONOMICS</a:t>
            </a:r>
            <a:r>
              <a:rPr sz="2400">
                <a:solidFill>
                  <a:srgbClr val="00539D"/>
                </a:solidFill>
                <a:latin typeface="Arial"/>
                <a:ea typeface="Arial"/>
                <a:cs typeface="Arial"/>
                <a:sym typeface="Arial"/>
              </a:rPr>
              <a:t>  </a:t>
            </a:r>
            <a:r>
              <a:rPr b="1" sz="2400">
                <a:solidFill>
                  <a:srgbClr val="00539D"/>
                </a:solidFill>
                <a:latin typeface="Arial"/>
                <a:ea typeface="Arial"/>
                <a:cs typeface="Arial"/>
                <a:sym typeface="Arial"/>
              </a:rPr>
              <a:t>A souvenir shop sells about </a:t>
            </a:r>
            <a:br>
              <a:rPr b="1" sz="2400">
                <a:solidFill>
                  <a:srgbClr val="00539D"/>
                </a:solidFill>
                <a:latin typeface="Arial"/>
                <a:ea typeface="Arial"/>
                <a:cs typeface="Arial"/>
                <a:sym typeface="Arial"/>
              </a:rPr>
            </a:br>
            <a:r>
              <a:rPr b="1" sz="2400">
                <a:solidFill>
                  <a:srgbClr val="00539D"/>
                </a:solidFill>
                <a:latin typeface="Arial"/>
                <a:ea typeface="Arial"/>
                <a:cs typeface="Arial"/>
                <a:sym typeface="Arial"/>
              </a:rPr>
              <a:t>200 coffee mugs each month for $6 each. The shop owner estimates that for each $0.50 increase in the price, he will sell about 10 fewer coffee mugs per month. How much should the owner charge for each mug in order to maximize the monthly income from their sales?</a:t>
            </a:r>
          </a:p>
        </p:txBody>
      </p:sp>
      <p:sp>
        <p:nvSpPr>
          <p:cNvPr id="344" name="Shape 344"/>
          <p:cNvSpPr/>
          <p:nvPr/>
        </p:nvSpPr>
        <p:spPr>
          <a:xfrm>
            <a:off x="495300" y="3917949"/>
            <a:ext cx="817245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143000" indent="-800100">
              <a:lnSpc>
                <a:spcPct val="90000"/>
              </a:lnSpc>
              <a:spcBef>
                <a:spcPts val="500"/>
              </a:spcBef>
            </a:pPr>
            <a:r>
              <a:rPr b="1" sz="2400">
                <a:solidFill>
                  <a:srgbClr val="E01B22"/>
                </a:solidFill>
                <a:latin typeface="Arial"/>
                <a:ea typeface="Arial"/>
                <a:cs typeface="Arial"/>
                <a:sym typeface="Arial"/>
              </a:rPr>
              <a:t>Words</a:t>
            </a:r>
            <a:r>
              <a:rPr sz="2400">
                <a:latin typeface="Arial"/>
                <a:ea typeface="Arial"/>
                <a:cs typeface="Arial"/>
                <a:sym typeface="Arial"/>
              </a:rPr>
              <a:t>	Income equals number of mugs times price.</a:t>
            </a:r>
          </a:p>
        </p:txBody>
      </p:sp>
      <p:sp>
        <p:nvSpPr>
          <p:cNvPr id="345" name="Shape 345"/>
          <p:cNvSpPr/>
          <p:nvPr/>
        </p:nvSpPr>
        <p:spPr>
          <a:xfrm>
            <a:off x="495300" y="4762499"/>
            <a:ext cx="8216900"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143000" indent="-800100">
              <a:lnSpc>
                <a:spcPct val="90000"/>
              </a:lnSpc>
              <a:spcBef>
                <a:spcPts val="500"/>
              </a:spcBef>
            </a:pPr>
            <a:r>
              <a:rPr b="1" sz="2400">
                <a:solidFill>
                  <a:srgbClr val="E01B22"/>
                </a:solidFill>
                <a:latin typeface="Arial"/>
                <a:ea typeface="Arial"/>
                <a:cs typeface="Arial"/>
                <a:sym typeface="Arial"/>
              </a:rPr>
              <a:t>Variable</a:t>
            </a:r>
            <a:r>
              <a:rPr sz="2400">
                <a:latin typeface="Arial"/>
                <a:ea typeface="Arial"/>
                <a:cs typeface="Arial"/>
                <a:sym typeface="Arial"/>
              </a:rPr>
              <a:t>	Let </a:t>
            </a:r>
            <a:r>
              <a:rPr i="1" sz="2400">
                <a:latin typeface="Arial"/>
                <a:ea typeface="Arial"/>
                <a:cs typeface="Arial"/>
                <a:sym typeface="Arial"/>
              </a:rPr>
              <a:t>x</a:t>
            </a:r>
            <a:r>
              <a:rPr sz="2400">
                <a:latin typeface="Arial"/>
                <a:ea typeface="Arial"/>
                <a:cs typeface="Arial"/>
                <a:sym typeface="Arial"/>
              </a:rPr>
              <a:t> = the number of $0.50 price increases. Let </a:t>
            </a:r>
            <a:r>
              <a:rPr i="1" sz="2400">
                <a:latin typeface="Arial"/>
                <a:ea typeface="Arial"/>
                <a:cs typeface="Arial"/>
                <a:sym typeface="Arial"/>
              </a:rPr>
              <a:t>I</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equal the income as a function of </a:t>
            </a:r>
            <a:r>
              <a:rPr i="1" sz="2400">
                <a:latin typeface="Arial"/>
                <a:ea typeface="Arial"/>
                <a:cs typeface="Arial"/>
                <a:sym typeface="Arial"/>
              </a:rPr>
              <a:t>x</a:t>
            </a:r>
            <a:r>
              <a:rPr sz="2400">
                <a:latin typeface="Arial"/>
                <a:ea typeface="Arial"/>
                <a:cs typeface="Arial"/>
                <a:sym typeface="Arial"/>
              </a:rPr>
              <a:t>.</a:t>
            </a:r>
          </a:p>
        </p:txBody>
      </p:sp>
      <p:sp>
        <p:nvSpPr>
          <p:cNvPr id="346" name="Shape 346"/>
          <p:cNvSpPr/>
          <p:nvPr/>
        </p:nvSpPr>
        <p:spPr>
          <a:xfrm>
            <a:off x="952499" y="4438650"/>
            <a:ext cx="838202"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0800" y="21600"/>
                </a:lnTo>
                <a:close/>
              </a:path>
            </a:pathLst>
          </a:custGeom>
          <a:solidFill>
            <a:srgbClr val="E01B22"/>
          </a:solidFill>
          <a:ln w="12700">
            <a:miter lim="400000"/>
          </a:ln>
        </p:spPr>
        <p:txBody>
          <a:bodyPr lIns="0" tIns="0" rIns="0" bIns="0" anchor="ctr"/>
          <a:lstStyle/>
          <a:p>
            <a:pPr lvl="0">
              <a:defRPr>
                <a:latin typeface="Arial"/>
                <a:ea typeface="Arial"/>
                <a:cs typeface="Arial"/>
                <a:sym typeface="Arial"/>
              </a:defRPr>
            </a:pPr>
          </a:p>
        </p:txBody>
      </p:sp>
      <p:sp>
        <p:nvSpPr>
          <p:cNvPr id="347" name="Shape 347"/>
          <p:cNvSpPr/>
          <p:nvPr/>
        </p:nvSpPr>
        <p:spPr>
          <a:xfrm>
            <a:off x="952499" y="5353050"/>
            <a:ext cx="838202"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10800" y="21600"/>
                </a:lnTo>
                <a:close/>
              </a:path>
            </a:pathLst>
          </a:custGeom>
          <a:solidFill>
            <a:srgbClr val="E01B22"/>
          </a:solidFill>
          <a:ln w="12700">
            <a:miter lim="400000"/>
          </a:ln>
        </p:spPr>
        <p:txBody>
          <a:bodyPr lIns="0" tIns="0" rIns="0" bIns="0" anchor="ctr"/>
          <a:lstStyle/>
          <a:p>
            <a:pPr lvl="0">
              <a:defRPr>
                <a:latin typeface="Arial"/>
                <a:ea typeface="Arial"/>
                <a:cs typeface="Arial"/>
                <a:sym typeface="Arial"/>
              </a:defRPr>
            </a:pP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43">
                                            <p:bg/>
                                          </p:spTgt>
                                        </p:tgtEl>
                                        <p:attrNameLst>
                                          <p:attrName>style.visibility</p:attrName>
                                        </p:attrNameLst>
                                      </p:cBhvr>
                                      <p:to>
                                        <p:strVal val="visible"/>
                                      </p:to>
                                    </p:set>
                                    <p:animEffect filter="wipe(left)" transition="in">
                                      <p:cBhvr>
                                        <p:cTn id="7" dur="500"/>
                                        <p:tgtEl>
                                          <p:spTgt spid="343">
                                            <p:bg/>
                                          </p:spTgt>
                                        </p:tgtEl>
                                      </p:cBhvr>
                                    </p:animEffect>
                                  </p:childTnLst>
                                </p:cTn>
                              </p:par>
                              <p:par>
                                <p:cTn id="8" presetClass="entr" presetSubtype="8" presetID="22" grpId="1" fill="hold">
                                  <p:stCondLst>
                                    <p:cond delay="0"/>
                                  </p:stCondLst>
                                  <p:iterate type="el" backwards="0">
                                    <p:tmAbs val="0"/>
                                  </p:iterate>
                                  <p:childTnLst>
                                    <p:set>
                                      <p:cBhvr>
                                        <p:cTn id="9" fill="hold"/>
                                        <p:tgtEl>
                                          <p:spTgt spid="343">
                                            <p:txEl>
                                              <p:pRg st="0" end="0"/>
                                            </p:txEl>
                                          </p:spTgt>
                                        </p:tgtEl>
                                        <p:attrNameLst>
                                          <p:attrName>style.visibility</p:attrName>
                                        </p:attrNameLst>
                                      </p:cBhvr>
                                      <p:to>
                                        <p:strVal val="visible"/>
                                      </p:to>
                                    </p:set>
                                    <p:animEffect filter="wipe(left)" transition="in">
                                      <p:cBhvr>
                                        <p:cTn id="10" dur="500"/>
                                        <p:tgtEl>
                                          <p:spTgt spid="3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44">
                                            <p:bg/>
                                          </p:spTgt>
                                        </p:tgtEl>
                                        <p:attrNameLst>
                                          <p:attrName>style.visibility</p:attrName>
                                        </p:attrNameLst>
                                      </p:cBhvr>
                                      <p:to>
                                        <p:strVal val="visible"/>
                                      </p:to>
                                    </p:set>
                                    <p:animEffect filter="wipe(left)" transition="in">
                                      <p:cBhvr>
                                        <p:cTn id="15" dur="500"/>
                                        <p:tgtEl>
                                          <p:spTgt spid="344">
                                            <p:bg/>
                                          </p:spTgt>
                                        </p:tgtEl>
                                      </p:cBhvr>
                                    </p:animEffect>
                                  </p:childTnLst>
                                </p:cTn>
                              </p:par>
                              <p:par>
                                <p:cTn id="16" presetClass="entr" presetSubtype="8" presetID="22" grpId="2" fill="hold">
                                  <p:stCondLst>
                                    <p:cond delay="0"/>
                                  </p:stCondLst>
                                  <p:iterate type="el" backwards="0">
                                    <p:tmAbs val="0"/>
                                  </p:iterate>
                                  <p:childTnLst>
                                    <p:set>
                                      <p:cBhvr>
                                        <p:cTn id="17" fill="hold"/>
                                        <p:tgtEl>
                                          <p:spTgt spid="344">
                                            <p:txEl>
                                              <p:pRg st="0" end="0"/>
                                            </p:txEl>
                                          </p:spTgt>
                                        </p:tgtEl>
                                        <p:attrNameLst>
                                          <p:attrName>style.visibility</p:attrName>
                                        </p:attrNameLst>
                                      </p:cBhvr>
                                      <p:to>
                                        <p:strVal val="visible"/>
                                      </p:to>
                                    </p:set>
                                    <p:animEffect filter="wipe(left)" transition="in">
                                      <p:cBhvr>
                                        <p:cTn id="18" dur="500"/>
                                        <p:tgtEl>
                                          <p:spTgt spid="34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1" presetID="22" grpId="3" fill="hold">
                                  <p:stCondLst>
                                    <p:cond delay="0"/>
                                  </p:stCondLst>
                                  <p:iterate type="el" backwards="0">
                                    <p:tmAbs val="0"/>
                                  </p:iterate>
                                  <p:childTnLst>
                                    <p:set>
                                      <p:cBhvr>
                                        <p:cTn id="22" fill="hold"/>
                                        <p:tgtEl>
                                          <p:spTgt spid="346"/>
                                        </p:tgtEl>
                                        <p:attrNameLst>
                                          <p:attrName>style.visibility</p:attrName>
                                        </p:attrNameLst>
                                      </p:cBhvr>
                                      <p:to>
                                        <p:strVal val="visible"/>
                                      </p:to>
                                    </p:set>
                                    <p:animEffect filter="wipe(up)" transition="in">
                                      <p:cBhvr>
                                        <p:cTn id="23" dur="500"/>
                                        <p:tgtEl>
                                          <p:spTgt spid="346"/>
                                        </p:tgtEl>
                                      </p:cBhvr>
                                    </p:animEffect>
                                  </p:childTnLst>
                                </p:cTn>
                              </p:par>
                            </p:childTnLst>
                          </p:cTn>
                        </p:par>
                        <p:par>
                          <p:cTn id="24" fill="hold">
                            <p:stCondLst>
                              <p:cond delay="500"/>
                            </p:stCondLst>
                            <p:childTnLst>
                              <p:par>
                                <p:cTn id="25" nodeType="afterEffect" presetClass="entr" presetSubtype="8" presetID="22" grpId="4" fill="hold">
                                  <p:stCondLst>
                                    <p:cond delay="0"/>
                                  </p:stCondLst>
                                  <p:iterate type="el" backwards="0">
                                    <p:tmAbs val="0"/>
                                  </p:iterate>
                                  <p:childTnLst>
                                    <p:set>
                                      <p:cBhvr>
                                        <p:cTn id="26" fill="hold"/>
                                        <p:tgtEl>
                                          <p:spTgt spid="345">
                                            <p:bg/>
                                          </p:spTgt>
                                        </p:tgtEl>
                                        <p:attrNameLst>
                                          <p:attrName>style.visibility</p:attrName>
                                        </p:attrNameLst>
                                      </p:cBhvr>
                                      <p:to>
                                        <p:strVal val="visible"/>
                                      </p:to>
                                    </p:set>
                                    <p:animEffect filter="wipe(left)" transition="in">
                                      <p:cBhvr>
                                        <p:cTn id="27" dur="500"/>
                                        <p:tgtEl>
                                          <p:spTgt spid="345">
                                            <p:bg/>
                                          </p:spTgt>
                                        </p:tgtEl>
                                      </p:cBhvr>
                                    </p:animEffect>
                                  </p:childTnLst>
                                </p:cTn>
                              </p:par>
                              <p:par>
                                <p:cTn id="28" presetClass="entr" presetSubtype="8" presetID="22" grpId="4" fill="hold">
                                  <p:stCondLst>
                                    <p:cond delay="0"/>
                                  </p:stCondLst>
                                  <p:iterate type="el" backwards="0">
                                    <p:tmAbs val="0"/>
                                  </p:iterate>
                                  <p:childTnLst>
                                    <p:set>
                                      <p:cBhvr>
                                        <p:cTn id="29" fill="hold"/>
                                        <p:tgtEl>
                                          <p:spTgt spid="345">
                                            <p:txEl>
                                              <p:pRg st="0" end="0"/>
                                            </p:txEl>
                                          </p:spTgt>
                                        </p:tgtEl>
                                        <p:attrNameLst>
                                          <p:attrName>style.visibility</p:attrName>
                                        </p:attrNameLst>
                                      </p:cBhvr>
                                      <p:to>
                                        <p:strVal val="visible"/>
                                      </p:to>
                                    </p:set>
                                    <p:animEffect filter="wipe(left)" transition="in">
                                      <p:cBhvr>
                                        <p:cTn id="30" dur="500"/>
                                        <p:tgtEl>
                                          <p:spTgt spid="345">
                                            <p:txEl>
                                              <p:pRg st="0" end="0"/>
                                            </p:txEl>
                                          </p:spTgt>
                                        </p:tgtEl>
                                      </p:cBhvr>
                                    </p:animEffect>
                                  </p:childTnLst>
                                </p:cTn>
                              </p:par>
                            </p:childTnLst>
                          </p:cTn>
                        </p:par>
                        <p:par>
                          <p:cTn id="31" fill="hold">
                            <p:stCondLst>
                              <p:cond delay="1000"/>
                            </p:stCondLst>
                            <p:childTnLst>
                              <p:par>
                                <p:cTn id="32" nodeType="afterEffect" presetClass="entr" presetSubtype="1" presetID="22" grpId="5" fill="hold">
                                  <p:stCondLst>
                                    <p:cond delay="0"/>
                                  </p:stCondLst>
                                  <p:iterate type="el" backwards="0">
                                    <p:tmAbs val="0"/>
                                  </p:iterate>
                                  <p:childTnLst>
                                    <p:set>
                                      <p:cBhvr>
                                        <p:cTn id="33" fill="hold"/>
                                        <p:tgtEl>
                                          <p:spTgt spid="347"/>
                                        </p:tgtEl>
                                        <p:attrNameLst>
                                          <p:attrName>style.visibility</p:attrName>
                                        </p:attrNameLst>
                                      </p:cBhvr>
                                      <p:to>
                                        <p:strVal val="visible"/>
                                      </p:to>
                                    </p:set>
                                    <p:animEffect filter="wipe(up)" transition="in">
                                      <p:cBhvr>
                                        <p:cTn id="34" dur="5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43" grpId="1"/>
      <p:bldP build="whole" bldLvl="1" animBg="1" rev="0" advAuto="0" spid="347" grpId="5"/>
      <p:bldP build="p" bldLvl="5" animBg="1" rev="0" advAuto="0" spid="345" grpId="4"/>
      <p:bldP build="p" bldLvl="5" animBg="1" rev="0" advAuto="0" spid="344" grpId="2"/>
      <p:bldP build="whole" bldLvl="1" animBg="1" rev="0" advAuto="0" spid="346" grpId="3"/>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9" name="Shape 349"/>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350" name="Shape 350"/>
          <p:cNvSpPr/>
          <p:nvPr/>
        </p:nvSpPr>
        <p:spPr>
          <a:xfrm>
            <a:off x="4267200" y="761998"/>
            <a:ext cx="4343400" cy="6673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Quadratic Equations in the Real World</a:t>
            </a:r>
          </a:p>
        </p:txBody>
      </p:sp>
      <p:sp>
        <p:nvSpPr>
          <p:cNvPr id="351" name="Shape 351"/>
          <p:cNvSpPr/>
          <p:nvPr/>
        </p:nvSpPr>
        <p:spPr>
          <a:xfrm>
            <a:off x="504825" y="2643186"/>
            <a:ext cx="8086725"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8700" indent="-685800">
              <a:lnSpc>
                <a:spcPct val="90000"/>
              </a:lnSpc>
              <a:spcBef>
                <a:spcPts val="500"/>
              </a:spcBef>
              <a:tabLst>
                <a:tab pos="2565400" algn="l"/>
                <a:tab pos="3365500" algn="l"/>
                <a:tab pos="5537200" algn="l"/>
                <a:tab pos="6286500" algn="l"/>
              </a:tabLst>
            </a:pPr>
            <a:r>
              <a:rPr b="1" sz="2400">
                <a:solidFill>
                  <a:srgbClr val="E01B22"/>
                </a:solidFill>
                <a:latin typeface="Arial"/>
                <a:ea typeface="Arial"/>
                <a:cs typeface="Arial"/>
                <a:sym typeface="Arial"/>
              </a:rPr>
              <a:t>Equation	</a:t>
            </a:r>
            <a:r>
              <a:rPr i="1" sz="2400">
                <a:latin typeface="Arial"/>
                <a:ea typeface="Arial"/>
                <a:cs typeface="Arial"/>
                <a:sym typeface="Arial"/>
              </a:rPr>
              <a:t>I</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	(200 – 10</a:t>
            </a:r>
            <a:r>
              <a:rPr i="1" sz="2400">
                <a:latin typeface="Arial"/>
                <a:ea typeface="Arial"/>
                <a:cs typeface="Arial"/>
                <a:sym typeface="Arial"/>
              </a:rPr>
              <a:t>x</a:t>
            </a:r>
            <a:r>
              <a:rPr sz="2400">
                <a:latin typeface="Arial"/>
                <a:ea typeface="Arial"/>
                <a:cs typeface="Arial"/>
                <a:sym typeface="Arial"/>
              </a:rPr>
              <a:t>)	●	(6 + 0.50</a:t>
            </a:r>
            <a:r>
              <a:rPr i="1" sz="2400">
                <a:latin typeface="Arial"/>
                <a:ea typeface="Arial"/>
                <a:cs typeface="Arial"/>
                <a:sym typeface="Arial"/>
              </a:rPr>
              <a:t>x</a:t>
            </a:r>
            <a:r>
              <a:rPr sz="2400">
                <a:latin typeface="Arial"/>
                <a:ea typeface="Arial"/>
                <a:cs typeface="Arial"/>
                <a:sym typeface="Arial"/>
              </a:rPr>
              <a:t>)</a:t>
            </a:r>
          </a:p>
        </p:txBody>
      </p:sp>
      <p:grpSp>
        <p:nvGrpSpPr>
          <p:cNvPr id="362" name="Group 362"/>
          <p:cNvGrpSpPr/>
          <p:nvPr/>
        </p:nvGrpSpPr>
        <p:grpSpPr>
          <a:xfrm>
            <a:off x="1762123" y="1501774"/>
            <a:ext cx="6567491" cy="882654"/>
            <a:chOff x="0" y="0"/>
            <a:chExt cx="6567489" cy="882653"/>
          </a:xfrm>
        </p:grpSpPr>
        <p:sp>
          <p:nvSpPr>
            <p:cNvPr id="352" name="Shape 352"/>
            <p:cNvSpPr/>
            <p:nvPr/>
          </p:nvSpPr>
          <p:spPr>
            <a:xfrm>
              <a:off x="4762" y="342900"/>
              <a:ext cx="1190627" cy="43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Income</a:t>
              </a:r>
            </a:p>
          </p:txBody>
        </p:sp>
        <p:sp>
          <p:nvSpPr>
            <p:cNvPr id="353" name="Shape 353"/>
            <p:cNvSpPr/>
            <p:nvPr/>
          </p:nvSpPr>
          <p:spPr>
            <a:xfrm>
              <a:off x="1335087" y="328612"/>
              <a:ext cx="422277" cy="43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is</a:t>
              </a:r>
            </a:p>
          </p:txBody>
        </p:sp>
        <p:sp>
          <p:nvSpPr>
            <p:cNvPr id="354" name="Shape 354"/>
            <p:cNvSpPr/>
            <p:nvPr/>
          </p:nvSpPr>
          <p:spPr>
            <a:xfrm>
              <a:off x="1889125" y="-1"/>
              <a:ext cx="1997076" cy="758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number of mugs</a:t>
              </a:r>
            </a:p>
          </p:txBody>
        </p:sp>
        <p:sp>
          <p:nvSpPr>
            <p:cNvPr id="355" name="Shape 355"/>
            <p:cNvSpPr/>
            <p:nvPr/>
          </p:nvSpPr>
          <p:spPr>
            <a:xfrm>
              <a:off x="4016376" y="328612"/>
              <a:ext cx="922339" cy="43706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times</a:t>
              </a:r>
            </a:p>
          </p:txBody>
        </p:sp>
        <p:sp>
          <p:nvSpPr>
            <p:cNvPr id="356" name="Shape 356"/>
            <p:cNvSpPr/>
            <p:nvPr/>
          </p:nvSpPr>
          <p:spPr>
            <a:xfrm>
              <a:off x="5070476" y="-1"/>
              <a:ext cx="1497014" cy="7581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price per mug.</a:t>
              </a:r>
            </a:p>
          </p:txBody>
        </p:sp>
        <p:sp>
          <p:nvSpPr>
            <p:cNvPr id="357" name="Shape 357"/>
            <p:cNvSpPr/>
            <p:nvPr/>
          </p:nvSpPr>
          <p:spPr>
            <a:xfrm rot="16200000">
              <a:off x="461167" y="153194"/>
              <a:ext cx="268291" cy="11906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5400" cap="flat">
              <a:solidFill>
                <a:srgbClr val="EC1D24"/>
              </a:solidFill>
              <a:prstDash val="solid"/>
              <a:round/>
            </a:ln>
            <a:effectLst/>
          </p:spPr>
          <p:txBody>
            <a:bodyPr wrap="square" lIns="0" tIns="0" rIns="0" bIns="0" numCol="1" anchor="ctr">
              <a:noAutofit/>
            </a:bodyPr>
            <a:lstStyle/>
            <a:p>
              <a:pPr lvl="0">
                <a:defRPr>
                  <a:latin typeface="Arial"/>
                  <a:ea typeface="Arial"/>
                  <a:cs typeface="Arial"/>
                  <a:sym typeface="Arial"/>
                </a:defRPr>
              </a:pPr>
            </a:p>
          </p:txBody>
        </p:sp>
        <p:sp>
          <p:nvSpPr>
            <p:cNvPr id="358" name="Shape 358"/>
            <p:cNvSpPr/>
            <p:nvPr/>
          </p:nvSpPr>
          <p:spPr>
            <a:xfrm rot="16200000">
              <a:off x="2794793" y="-221456"/>
              <a:ext cx="230191" cy="19018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5400" cap="flat">
              <a:solidFill>
                <a:srgbClr val="EC1D24"/>
              </a:solidFill>
              <a:prstDash val="solid"/>
              <a:round/>
            </a:ln>
            <a:effectLst/>
          </p:spPr>
          <p:txBody>
            <a:bodyPr wrap="square" lIns="0" tIns="0" rIns="0" bIns="0" numCol="1" anchor="ctr">
              <a:noAutofit/>
            </a:bodyPr>
            <a:lstStyle/>
            <a:p>
              <a:pPr lvl="0">
                <a:defRPr>
                  <a:latin typeface="Arial"/>
                  <a:ea typeface="Arial"/>
                  <a:cs typeface="Arial"/>
                  <a:sym typeface="Arial"/>
                </a:defRPr>
              </a:pPr>
            </a:p>
          </p:txBody>
        </p:sp>
        <p:sp>
          <p:nvSpPr>
            <p:cNvPr id="359" name="Shape 359"/>
            <p:cNvSpPr/>
            <p:nvPr/>
          </p:nvSpPr>
          <p:spPr>
            <a:xfrm rot="16200000">
              <a:off x="1411287" y="460376"/>
              <a:ext cx="268290" cy="57626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5400" cap="flat">
              <a:solidFill>
                <a:srgbClr val="EC1D24"/>
              </a:solidFill>
              <a:prstDash val="solid"/>
              <a:round/>
            </a:ln>
            <a:effectLst/>
          </p:spPr>
          <p:txBody>
            <a:bodyPr wrap="square" lIns="0" tIns="0" rIns="0" bIns="0" numCol="1" anchor="ctr">
              <a:noAutofit/>
            </a:bodyPr>
            <a:lstStyle/>
            <a:p>
              <a:pPr lvl="0">
                <a:defRPr>
                  <a:latin typeface="Arial"/>
                  <a:ea typeface="Arial"/>
                  <a:cs typeface="Arial"/>
                  <a:sym typeface="Arial"/>
                </a:defRPr>
              </a:pPr>
            </a:p>
          </p:txBody>
        </p:sp>
        <p:sp>
          <p:nvSpPr>
            <p:cNvPr id="360" name="Shape 360"/>
            <p:cNvSpPr/>
            <p:nvPr/>
          </p:nvSpPr>
          <p:spPr>
            <a:xfrm rot="16200000">
              <a:off x="4335463" y="325438"/>
              <a:ext cx="268290" cy="8461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5400" cap="flat">
              <a:solidFill>
                <a:srgbClr val="EC1D24"/>
              </a:solidFill>
              <a:prstDash val="solid"/>
              <a:round/>
            </a:ln>
            <a:effectLst/>
          </p:spPr>
          <p:txBody>
            <a:bodyPr wrap="square" lIns="0" tIns="0" rIns="0" bIns="0" numCol="1" anchor="ctr">
              <a:noAutofit/>
            </a:bodyPr>
            <a:lstStyle/>
            <a:p>
              <a:pPr lvl="0">
                <a:defRPr>
                  <a:latin typeface="Arial"/>
                  <a:ea typeface="Arial"/>
                  <a:cs typeface="Arial"/>
                  <a:sym typeface="Arial"/>
                </a:defRPr>
              </a:pPr>
            </a:p>
          </p:txBody>
        </p:sp>
        <p:sp>
          <p:nvSpPr>
            <p:cNvPr id="361" name="Shape 361"/>
            <p:cNvSpPr/>
            <p:nvPr/>
          </p:nvSpPr>
          <p:spPr>
            <a:xfrm rot="16200000">
              <a:off x="5674519" y="67469"/>
              <a:ext cx="258766" cy="13525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25400" cap="flat">
              <a:solidFill>
                <a:srgbClr val="EC1D24"/>
              </a:solidFill>
              <a:prstDash val="solid"/>
              <a:round/>
            </a:ln>
            <a:effectLst/>
          </p:spPr>
          <p:txBody>
            <a:bodyPr wrap="square" lIns="0" tIns="0" rIns="0" bIns="0" numCol="1" anchor="ctr">
              <a:noAutofit/>
            </a:bodyPr>
            <a:lstStyle/>
            <a:p>
              <a:pPr lvl="0">
                <a:defRPr>
                  <a:latin typeface="Arial"/>
                  <a:ea typeface="Arial"/>
                  <a:cs typeface="Arial"/>
                  <a:sym typeface="Arial"/>
                </a:defRPr>
              </a:pPr>
            </a:p>
          </p:txBody>
        </p:sp>
      </p:grpSp>
      <p:sp>
        <p:nvSpPr>
          <p:cNvPr id="363" name="Shape 363"/>
          <p:cNvSpPr/>
          <p:nvPr/>
        </p:nvSpPr>
        <p:spPr>
          <a:xfrm>
            <a:off x="342900" y="3917949"/>
            <a:ext cx="81153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tabLst>
                <a:tab pos="1193800" algn="r"/>
                <a:tab pos="1371600" algn="l"/>
                <a:tab pos="1714500" algn="l"/>
              </a:tabLst>
            </a:pPr>
            <a:r>
              <a:rPr sz="2400">
                <a:latin typeface="Arial"/>
                <a:ea typeface="Arial"/>
                <a:cs typeface="Arial"/>
                <a:sym typeface="Arial"/>
              </a:rPr>
              <a:t>		=	200(6) + 200(0.50</a:t>
            </a:r>
            <a:r>
              <a:rPr i="1" sz="2400">
                <a:latin typeface="Arial"/>
                <a:ea typeface="Arial"/>
                <a:cs typeface="Arial"/>
                <a:sym typeface="Arial"/>
              </a:rPr>
              <a:t>x</a:t>
            </a:r>
            <a:r>
              <a:rPr sz="2400">
                <a:latin typeface="Arial"/>
                <a:ea typeface="Arial"/>
                <a:cs typeface="Arial"/>
                <a:sym typeface="Arial"/>
              </a:rPr>
              <a:t>) – 10</a:t>
            </a:r>
            <a:r>
              <a:rPr i="1" sz="2400">
                <a:latin typeface="Arial"/>
                <a:ea typeface="Arial"/>
                <a:cs typeface="Arial"/>
                <a:sym typeface="Arial"/>
              </a:rPr>
              <a:t>x</a:t>
            </a:r>
            <a:r>
              <a:rPr sz="2400">
                <a:latin typeface="Arial"/>
                <a:ea typeface="Arial"/>
                <a:cs typeface="Arial"/>
                <a:sym typeface="Arial"/>
              </a:rPr>
              <a:t>(6) – 10</a:t>
            </a:r>
            <a:r>
              <a:rPr i="1" sz="2400">
                <a:latin typeface="Arial"/>
                <a:ea typeface="Arial"/>
                <a:cs typeface="Arial"/>
                <a:sym typeface="Arial"/>
              </a:rPr>
              <a:t>x</a:t>
            </a:r>
            <a:r>
              <a:rPr sz="2400">
                <a:latin typeface="Arial"/>
                <a:ea typeface="Arial"/>
                <a:cs typeface="Arial"/>
                <a:sym typeface="Arial"/>
              </a:rPr>
              <a:t>(0.50</a:t>
            </a:r>
            <a:r>
              <a:rPr i="1" sz="2400">
                <a:latin typeface="Arial"/>
                <a:ea typeface="Arial"/>
                <a:cs typeface="Arial"/>
                <a:sym typeface="Arial"/>
              </a:rPr>
              <a:t>x</a:t>
            </a:r>
            <a:r>
              <a:rPr sz="2400">
                <a:latin typeface="Arial"/>
                <a:ea typeface="Arial"/>
                <a:cs typeface="Arial"/>
                <a:sym typeface="Arial"/>
              </a:rPr>
              <a:t>)</a:t>
            </a:r>
          </a:p>
        </p:txBody>
      </p:sp>
      <p:sp>
        <p:nvSpPr>
          <p:cNvPr id="364" name="Shape 364"/>
          <p:cNvSpPr/>
          <p:nvPr/>
        </p:nvSpPr>
        <p:spPr>
          <a:xfrm>
            <a:off x="342900" y="4503737"/>
            <a:ext cx="8096250" cy="16173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tabLst>
                <a:tab pos="1143000" algn="r"/>
                <a:tab pos="1371600" algn="l"/>
                <a:tab pos="1714500" algn="l"/>
                <a:tab pos="5486400" algn="l"/>
              </a:tabLst>
            </a:pPr>
            <a:r>
              <a:rPr sz="2400">
                <a:latin typeface="Arial"/>
                <a:ea typeface="Arial"/>
                <a:cs typeface="Arial"/>
                <a:sym typeface="Arial"/>
              </a:rPr>
              <a:t>		=	1200 + 100</a:t>
            </a:r>
            <a:r>
              <a:rPr i="1" sz="2400">
                <a:latin typeface="Arial"/>
                <a:ea typeface="Arial"/>
                <a:cs typeface="Arial"/>
                <a:sym typeface="Arial"/>
              </a:rPr>
              <a:t>x</a:t>
            </a:r>
            <a:r>
              <a:rPr sz="2400">
                <a:latin typeface="Arial"/>
                <a:ea typeface="Arial"/>
                <a:cs typeface="Arial"/>
                <a:sym typeface="Arial"/>
              </a:rPr>
              <a:t> – 60</a:t>
            </a:r>
            <a:r>
              <a:rPr i="1" sz="2400">
                <a:latin typeface="Arial"/>
                <a:ea typeface="Arial"/>
                <a:cs typeface="Arial"/>
                <a:sym typeface="Arial"/>
              </a:rPr>
              <a:t>x</a:t>
            </a:r>
            <a:r>
              <a:rPr sz="2400">
                <a:latin typeface="Arial"/>
                <a:ea typeface="Arial"/>
                <a:cs typeface="Arial"/>
                <a:sym typeface="Arial"/>
              </a:rPr>
              <a:t> – 5</a:t>
            </a:r>
            <a:r>
              <a:rPr i="1" sz="2400">
                <a:latin typeface="Arial"/>
                <a:ea typeface="Arial"/>
                <a:cs typeface="Arial"/>
                <a:sym typeface="Arial"/>
              </a:rPr>
              <a:t>x</a:t>
            </a:r>
            <a:r>
              <a:rPr baseline="40000" sz="2400">
                <a:latin typeface="Arial"/>
                <a:ea typeface="Arial"/>
                <a:cs typeface="Arial"/>
                <a:sym typeface="Arial"/>
              </a:rPr>
              <a:t>2	</a:t>
            </a:r>
            <a:r>
              <a:rPr sz="2400">
                <a:latin typeface="Arial"/>
                <a:ea typeface="Arial"/>
                <a:cs typeface="Arial"/>
                <a:sym typeface="Arial"/>
              </a:rPr>
              <a:t>Multiply.</a:t>
            </a:r>
            <a:endParaRPr sz="2400">
              <a:latin typeface="Arial"/>
              <a:ea typeface="Arial"/>
              <a:cs typeface="Arial"/>
              <a:sym typeface="Arial"/>
            </a:endParaRPr>
          </a:p>
          <a:p>
            <a:pPr lvl="0" indent="342900">
              <a:lnSpc>
                <a:spcPct val="90000"/>
              </a:lnSpc>
              <a:spcBef>
                <a:spcPts val="500"/>
              </a:spcBef>
              <a:tabLst>
                <a:tab pos="1143000" algn="r"/>
                <a:tab pos="1371600" algn="l"/>
                <a:tab pos="1714500" algn="l"/>
                <a:tab pos="5486400" algn="l"/>
              </a:tabLst>
            </a:pPr>
            <a:r>
              <a:rPr sz="2400">
                <a:latin typeface="Arial"/>
                <a:ea typeface="Arial"/>
                <a:cs typeface="Arial"/>
                <a:sym typeface="Arial"/>
              </a:rPr>
              <a:t>		=	1200 + 40</a:t>
            </a:r>
            <a:r>
              <a:rPr i="1" sz="2400">
                <a:latin typeface="Arial"/>
                <a:ea typeface="Arial"/>
                <a:cs typeface="Arial"/>
                <a:sym typeface="Arial"/>
              </a:rPr>
              <a:t>x</a:t>
            </a:r>
            <a:r>
              <a:rPr sz="2400">
                <a:latin typeface="Arial"/>
                <a:ea typeface="Arial"/>
                <a:cs typeface="Arial"/>
                <a:sym typeface="Arial"/>
              </a:rPr>
              <a:t> – 5</a:t>
            </a:r>
            <a:r>
              <a:rPr i="1" sz="2400">
                <a:latin typeface="Arial"/>
                <a:ea typeface="Arial"/>
                <a:cs typeface="Arial"/>
                <a:sym typeface="Arial"/>
              </a:rPr>
              <a:t>x</a:t>
            </a:r>
            <a:r>
              <a:rPr baseline="40000" sz="2400">
                <a:latin typeface="Arial"/>
                <a:ea typeface="Arial"/>
                <a:cs typeface="Arial"/>
                <a:sym typeface="Arial"/>
              </a:rPr>
              <a:t>2	</a:t>
            </a:r>
            <a:r>
              <a:rPr sz="2400">
                <a:latin typeface="Arial"/>
                <a:ea typeface="Arial"/>
                <a:cs typeface="Arial"/>
                <a:sym typeface="Arial"/>
              </a:rPr>
              <a:t>Simplify.</a:t>
            </a:r>
            <a:endParaRPr sz="2400">
              <a:latin typeface="Arial"/>
              <a:ea typeface="Arial"/>
              <a:cs typeface="Arial"/>
              <a:sym typeface="Arial"/>
            </a:endParaRPr>
          </a:p>
          <a:p>
            <a:pPr lvl="0" indent="342900">
              <a:lnSpc>
                <a:spcPct val="90000"/>
              </a:lnSpc>
              <a:spcBef>
                <a:spcPts val="500"/>
              </a:spcBef>
              <a:tabLst>
                <a:tab pos="1143000" algn="r"/>
                <a:tab pos="1371600" algn="l"/>
                <a:tab pos="1714500" algn="l"/>
                <a:tab pos="5486400" algn="l"/>
              </a:tabLst>
            </a:pPr>
            <a:r>
              <a:rPr sz="2400">
                <a:latin typeface="Arial"/>
                <a:ea typeface="Arial"/>
                <a:cs typeface="Arial"/>
                <a:sym typeface="Arial"/>
              </a:rPr>
              <a:t>		=	–5</a:t>
            </a:r>
            <a:r>
              <a:rPr i="1" sz="2400">
                <a:latin typeface="Arial"/>
                <a:ea typeface="Arial"/>
                <a:cs typeface="Arial"/>
                <a:sym typeface="Arial"/>
              </a:rPr>
              <a:t>x</a:t>
            </a:r>
            <a:r>
              <a:rPr baseline="40000" sz="2400">
                <a:latin typeface="Arial"/>
                <a:ea typeface="Arial"/>
                <a:cs typeface="Arial"/>
                <a:sym typeface="Arial"/>
              </a:rPr>
              <a:t>2</a:t>
            </a:r>
            <a:r>
              <a:rPr sz="2400">
                <a:latin typeface="Arial"/>
                <a:ea typeface="Arial"/>
                <a:cs typeface="Arial"/>
                <a:sym typeface="Arial"/>
              </a:rPr>
              <a:t> + 40</a:t>
            </a:r>
            <a:r>
              <a:rPr i="1" sz="2400">
                <a:latin typeface="Arial"/>
                <a:ea typeface="Arial"/>
                <a:cs typeface="Arial"/>
                <a:sym typeface="Arial"/>
              </a:rPr>
              <a:t>x</a:t>
            </a:r>
            <a:r>
              <a:rPr sz="2400">
                <a:latin typeface="Arial"/>
                <a:ea typeface="Arial"/>
                <a:cs typeface="Arial"/>
                <a:sym typeface="Arial"/>
              </a:rPr>
              <a:t> + 1200	Write in </a:t>
            </a:r>
            <a:br>
              <a:rPr sz="2400">
                <a:latin typeface="Arial"/>
                <a:ea typeface="Arial"/>
                <a:cs typeface="Arial"/>
                <a:sym typeface="Arial"/>
              </a:rPr>
            </a:br>
            <a:r>
              <a:rPr sz="2400">
                <a:latin typeface="Arial"/>
                <a:ea typeface="Arial"/>
                <a:cs typeface="Arial"/>
                <a:sym typeface="Arial"/>
              </a:rPr>
              <a:t>				</a:t>
            </a:r>
            <a:r>
              <a:rPr i="1" sz="2400">
                <a:latin typeface="Arial"/>
                <a:ea typeface="Arial"/>
                <a:cs typeface="Arial"/>
                <a:sym typeface="Arial"/>
              </a:rPr>
              <a:t>ax</a:t>
            </a:r>
            <a:r>
              <a:rPr baseline="40000" sz="2400">
                <a:latin typeface="Arial"/>
                <a:ea typeface="Arial"/>
                <a:cs typeface="Arial"/>
                <a:sym typeface="Arial"/>
              </a:rPr>
              <a:t>2</a:t>
            </a:r>
            <a:r>
              <a:rPr sz="2400">
                <a:latin typeface="Arial"/>
                <a:ea typeface="Arial"/>
                <a:cs typeface="Arial"/>
                <a:sym typeface="Arial"/>
              </a:rPr>
              <a:t> + </a:t>
            </a:r>
            <a:r>
              <a:rPr i="1" sz="2400">
                <a:latin typeface="Arial"/>
                <a:ea typeface="Arial"/>
                <a:cs typeface="Arial"/>
                <a:sym typeface="Arial"/>
              </a:rPr>
              <a:t>bx</a:t>
            </a:r>
            <a:r>
              <a:rPr sz="2400">
                <a:latin typeface="Arial"/>
                <a:ea typeface="Arial"/>
                <a:cs typeface="Arial"/>
                <a:sym typeface="Arial"/>
              </a:rPr>
              <a:t> + </a:t>
            </a:r>
            <a:r>
              <a:rPr i="1" sz="2400">
                <a:latin typeface="Arial"/>
                <a:ea typeface="Arial"/>
                <a:cs typeface="Arial"/>
                <a:sym typeface="Arial"/>
              </a:rPr>
              <a:t>c</a:t>
            </a:r>
            <a:r>
              <a:rPr sz="2400">
                <a:latin typeface="Arial"/>
                <a:ea typeface="Arial"/>
                <a:cs typeface="Arial"/>
                <a:sym typeface="Arial"/>
              </a:rPr>
              <a:t> form.</a:t>
            </a:r>
          </a:p>
        </p:txBody>
      </p:sp>
      <p:sp>
        <p:nvSpPr>
          <p:cNvPr id="365" name="Shape 365"/>
          <p:cNvSpPr/>
          <p:nvPr/>
        </p:nvSpPr>
        <p:spPr>
          <a:xfrm>
            <a:off x="504825" y="3228974"/>
            <a:ext cx="8086725"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tabLst>
                <a:tab pos="1079500" algn="r"/>
                <a:tab pos="1193800" algn="l"/>
                <a:tab pos="1536700" algn="l"/>
              </a:tabLst>
            </a:pPr>
            <a:r>
              <a:rPr i="1" sz="2400">
                <a:latin typeface="Arial"/>
                <a:ea typeface="Arial"/>
                <a:cs typeface="Arial"/>
                <a:sym typeface="Arial"/>
              </a:rPr>
              <a:t>	I</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	(200 – 10</a:t>
            </a:r>
            <a:r>
              <a:rPr i="1" sz="2400">
                <a:latin typeface="Arial"/>
                <a:ea typeface="Arial"/>
                <a:cs typeface="Arial"/>
                <a:sym typeface="Arial"/>
              </a:rPr>
              <a:t>x</a:t>
            </a:r>
            <a:r>
              <a:rPr sz="2400">
                <a:latin typeface="Arial"/>
                <a:ea typeface="Arial"/>
                <a:cs typeface="Arial"/>
                <a:sym typeface="Arial"/>
              </a:rPr>
              <a:t>) ● (6 + 0.50</a:t>
            </a:r>
            <a:r>
              <a:rPr i="1" sz="2400">
                <a:latin typeface="Arial"/>
                <a:ea typeface="Arial"/>
                <a:cs typeface="Arial"/>
                <a:sym typeface="Arial"/>
              </a:rPr>
              <a:t>x</a:t>
            </a:r>
            <a:r>
              <a:rPr sz="2400">
                <a:latin typeface="Arial"/>
                <a:ea typeface="Arial"/>
                <a:cs typeface="Arial"/>
                <a:sym typeface="Arial"/>
              </a:rPr>
              <a:t>)</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22" grpId="1" fill="hold">
                                  <p:stCondLst>
                                    <p:cond delay="0"/>
                                  </p:stCondLst>
                                  <p:iterate type="el" backwards="0">
                                    <p:tmAbs val="0"/>
                                  </p:iterate>
                                  <p:childTnLst>
                                    <p:set>
                                      <p:cBhvr>
                                        <p:cTn id="6" fill="hold"/>
                                        <p:tgtEl>
                                          <p:spTgt spid="362"/>
                                        </p:tgtEl>
                                        <p:attrNameLst>
                                          <p:attrName>style.visibility</p:attrName>
                                        </p:attrNameLst>
                                      </p:cBhvr>
                                      <p:to>
                                        <p:strVal val="visible"/>
                                      </p:to>
                                    </p:set>
                                    <p:animEffect filter="wipe(up)" transition="in">
                                      <p:cBhvr>
                                        <p:cTn id="7" dur="500"/>
                                        <p:tgtEl>
                                          <p:spTgt spid="362"/>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8" presetID="22" grpId="2" fill="hold">
                                  <p:stCondLst>
                                    <p:cond delay="0"/>
                                  </p:stCondLst>
                                  <p:iterate type="el" backwards="0">
                                    <p:tmAbs val="0"/>
                                  </p:iterate>
                                  <p:childTnLst>
                                    <p:set>
                                      <p:cBhvr>
                                        <p:cTn id="11" fill="hold"/>
                                        <p:tgtEl>
                                          <p:spTgt spid="351">
                                            <p:bg/>
                                          </p:spTgt>
                                        </p:tgtEl>
                                        <p:attrNameLst>
                                          <p:attrName>style.visibility</p:attrName>
                                        </p:attrNameLst>
                                      </p:cBhvr>
                                      <p:to>
                                        <p:strVal val="visible"/>
                                      </p:to>
                                    </p:set>
                                    <p:animEffect filter="wipe(left)" transition="in">
                                      <p:cBhvr>
                                        <p:cTn id="12" dur="500"/>
                                        <p:tgtEl>
                                          <p:spTgt spid="351">
                                            <p:bg/>
                                          </p:spTgt>
                                        </p:tgtEl>
                                      </p:cBhvr>
                                    </p:animEffect>
                                  </p:childTnLst>
                                </p:cTn>
                              </p:par>
                              <p:par>
                                <p:cTn id="13" presetClass="entr" presetSubtype="8" presetID="22" grpId="2" fill="hold">
                                  <p:stCondLst>
                                    <p:cond delay="0"/>
                                  </p:stCondLst>
                                  <p:iterate type="el" backwards="0">
                                    <p:tmAbs val="0"/>
                                  </p:iterate>
                                  <p:childTnLst>
                                    <p:set>
                                      <p:cBhvr>
                                        <p:cTn id="14" fill="hold"/>
                                        <p:tgtEl>
                                          <p:spTgt spid="351">
                                            <p:txEl>
                                              <p:pRg st="0" end="0"/>
                                            </p:txEl>
                                          </p:spTgt>
                                        </p:tgtEl>
                                        <p:attrNameLst>
                                          <p:attrName>style.visibility</p:attrName>
                                        </p:attrNameLst>
                                      </p:cBhvr>
                                      <p:to>
                                        <p:strVal val="visible"/>
                                      </p:to>
                                    </p:set>
                                    <p:animEffect filter="wipe(left)" transition="in">
                                      <p:cBhvr>
                                        <p:cTn id="15" dur="500"/>
                                        <p:tgtEl>
                                          <p:spTgt spid="35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365">
                                            <p:bg/>
                                          </p:spTgt>
                                        </p:tgtEl>
                                        <p:attrNameLst>
                                          <p:attrName>style.visibility</p:attrName>
                                        </p:attrNameLst>
                                      </p:cBhvr>
                                      <p:to>
                                        <p:strVal val="visible"/>
                                      </p:to>
                                    </p:set>
                                    <p:animEffect filter="wipe(left)" transition="in">
                                      <p:cBhvr>
                                        <p:cTn id="20" dur="500"/>
                                        <p:tgtEl>
                                          <p:spTgt spid="365">
                                            <p:bg/>
                                          </p:spTgt>
                                        </p:tgtEl>
                                      </p:cBhvr>
                                    </p:animEffect>
                                  </p:childTnLst>
                                </p:cTn>
                              </p:par>
                              <p:par>
                                <p:cTn id="21" presetClass="entr" presetSubtype="8" presetID="22" grpId="3" fill="hold">
                                  <p:stCondLst>
                                    <p:cond delay="0"/>
                                  </p:stCondLst>
                                  <p:iterate type="el" backwards="0">
                                    <p:tmAbs val="0"/>
                                  </p:iterate>
                                  <p:childTnLst>
                                    <p:set>
                                      <p:cBhvr>
                                        <p:cTn id="22" fill="hold"/>
                                        <p:tgtEl>
                                          <p:spTgt spid="365">
                                            <p:txEl>
                                              <p:pRg st="0" end="0"/>
                                            </p:txEl>
                                          </p:spTgt>
                                        </p:tgtEl>
                                        <p:attrNameLst>
                                          <p:attrName>style.visibility</p:attrName>
                                        </p:attrNameLst>
                                      </p:cBhvr>
                                      <p:to>
                                        <p:strVal val="visible"/>
                                      </p:to>
                                    </p:set>
                                    <p:animEffect filter="wipe(left)" transition="in">
                                      <p:cBhvr>
                                        <p:cTn id="23" dur="500"/>
                                        <p:tgtEl>
                                          <p:spTgt spid="36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4" fill="hold">
                                  <p:stCondLst>
                                    <p:cond delay="0"/>
                                  </p:stCondLst>
                                  <p:iterate type="el" backwards="0">
                                    <p:tmAbs val="0"/>
                                  </p:iterate>
                                  <p:childTnLst>
                                    <p:set>
                                      <p:cBhvr>
                                        <p:cTn id="27" fill="hold"/>
                                        <p:tgtEl>
                                          <p:spTgt spid="363">
                                            <p:bg/>
                                          </p:spTgt>
                                        </p:tgtEl>
                                        <p:attrNameLst>
                                          <p:attrName>style.visibility</p:attrName>
                                        </p:attrNameLst>
                                      </p:cBhvr>
                                      <p:to>
                                        <p:strVal val="visible"/>
                                      </p:to>
                                    </p:set>
                                    <p:animEffect filter="wipe(left)" transition="in">
                                      <p:cBhvr>
                                        <p:cTn id="28" dur="500"/>
                                        <p:tgtEl>
                                          <p:spTgt spid="363">
                                            <p:bg/>
                                          </p:spTgt>
                                        </p:tgtEl>
                                      </p:cBhvr>
                                    </p:animEffect>
                                  </p:childTnLst>
                                </p:cTn>
                              </p:par>
                              <p:par>
                                <p:cTn id="29" presetClass="entr" presetSubtype="8" presetID="22" grpId="4" fill="hold">
                                  <p:stCondLst>
                                    <p:cond delay="0"/>
                                  </p:stCondLst>
                                  <p:iterate type="el" backwards="0">
                                    <p:tmAbs val="0"/>
                                  </p:iterate>
                                  <p:childTnLst>
                                    <p:set>
                                      <p:cBhvr>
                                        <p:cTn id="30" fill="hold"/>
                                        <p:tgtEl>
                                          <p:spTgt spid="363">
                                            <p:txEl>
                                              <p:pRg st="0" end="0"/>
                                            </p:txEl>
                                          </p:spTgt>
                                        </p:tgtEl>
                                        <p:attrNameLst>
                                          <p:attrName>style.visibility</p:attrName>
                                        </p:attrNameLst>
                                      </p:cBhvr>
                                      <p:to>
                                        <p:strVal val="visible"/>
                                      </p:to>
                                    </p:set>
                                    <p:animEffect filter="wipe(left)" transition="in">
                                      <p:cBhvr>
                                        <p:cTn id="31" dur="500"/>
                                        <p:tgtEl>
                                          <p:spTgt spid="36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5" fill="hold">
                                  <p:stCondLst>
                                    <p:cond delay="0"/>
                                  </p:stCondLst>
                                  <p:iterate type="el" backwards="0">
                                    <p:tmAbs val="0"/>
                                  </p:iterate>
                                  <p:childTnLst>
                                    <p:set>
                                      <p:cBhvr>
                                        <p:cTn id="35" fill="hold"/>
                                        <p:tgtEl>
                                          <p:spTgt spid="364">
                                            <p:bg/>
                                          </p:spTgt>
                                        </p:tgtEl>
                                        <p:attrNameLst>
                                          <p:attrName>style.visibility</p:attrName>
                                        </p:attrNameLst>
                                      </p:cBhvr>
                                      <p:to>
                                        <p:strVal val="visible"/>
                                      </p:to>
                                    </p:set>
                                    <p:animEffect filter="wipe(left)" transition="in">
                                      <p:cBhvr>
                                        <p:cTn id="36" dur="500"/>
                                        <p:tgtEl>
                                          <p:spTgt spid="364">
                                            <p:bg/>
                                          </p:spTgt>
                                        </p:tgtEl>
                                      </p:cBhvr>
                                    </p:animEffect>
                                  </p:childTnLst>
                                </p:cTn>
                              </p:par>
                              <p:par>
                                <p:cTn id="37" presetClass="entr" presetSubtype="8" presetID="22" grpId="5" fill="hold">
                                  <p:stCondLst>
                                    <p:cond delay="0"/>
                                  </p:stCondLst>
                                  <p:iterate type="el" backwards="0">
                                    <p:tmAbs val="0"/>
                                  </p:iterate>
                                  <p:childTnLst>
                                    <p:set>
                                      <p:cBhvr>
                                        <p:cTn id="38" fill="hold"/>
                                        <p:tgtEl>
                                          <p:spTgt spid="364">
                                            <p:txEl>
                                              <p:pRg st="0" end="0"/>
                                            </p:txEl>
                                          </p:spTgt>
                                        </p:tgtEl>
                                        <p:attrNameLst>
                                          <p:attrName>style.visibility</p:attrName>
                                        </p:attrNameLst>
                                      </p:cBhvr>
                                      <p:to>
                                        <p:strVal val="visible"/>
                                      </p:to>
                                    </p:set>
                                    <p:animEffect filter="wipe(left)" transition="in">
                                      <p:cBhvr>
                                        <p:cTn id="39" dur="500"/>
                                        <p:tgtEl>
                                          <p:spTgt spid="364">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8" presetID="22" grpId="5" fill="hold">
                                  <p:stCondLst>
                                    <p:cond delay="0"/>
                                  </p:stCondLst>
                                  <p:iterate type="el" backwards="0">
                                    <p:tmAbs val="0"/>
                                  </p:iterate>
                                  <p:childTnLst>
                                    <p:set>
                                      <p:cBhvr>
                                        <p:cTn id="43" fill="hold"/>
                                        <p:tgtEl>
                                          <p:spTgt spid="364">
                                            <p:txEl>
                                              <p:pRg st="1" end="1"/>
                                            </p:txEl>
                                          </p:spTgt>
                                        </p:tgtEl>
                                        <p:attrNameLst>
                                          <p:attrName>style.visibility</p:attrName>
                                        </p:attrNameLst>
                                      </p:cBhvr>
                                      <p:to>
                                        <p:strVal val="visible"/>
                                      </p:to>
                                    </p:set>
                                    <p:animEffect filter="wipe(left)" transition="in">
                                      <p:cBhvr>
                                        <p:cTn id="44" dur="500"/>
                                        <p:tgtEl>
                                          <p:spTgt spid="36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nodeType="clickEffect" presetClass="entr" presetSubtype="8" presetID="22" grpId="5" fill="hold">
                                  <p:stCondLst>
                                    <p:cond delay="0"/>
                                  </p:stCondLst>
                                  <p:iterate type="el" backwards="0">
                                    <p:tmAbs val="0"/>
                                  </p:iterate>
                                  <p:childTnLst>
                                    <p:set>
                                      <p:cBhvr>
                                        <p:cTn id="48" fill="hold"/>
                                        <p:tgtEl>
                                          <p:spTgt spid="364">
                                            <p:txEl>
                                              <p:pRg st="2" end="2"/>
                                            </p:txEl>
                                          </p:spTgt>
                                        </p:tgtEl>
                                        <p:attrNameLst>
                                          <p:attrName>style.visibility</p:attrName>
                                        </p:attrNameLst>
                                      </p:cBhvr>
                                      <p:to>
                                        <p:strVal val="visible"/>
                                      </p:to>
                                    </p:set>
                                    <p:animEffect filter="wipe(left)" transition="in">
                                      <p:cBhvr>
                                        <p:cTn id="49" dur="500"/>
                                        <p:tgtEl>
                                          <p:spTgt spid="364">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64" grpId="5"/>
      <p:bldP build="p" bldLvl="5" animBg="1" rev="0" advAuto="0" spid="351" grpId="2"/>
      <p:bldP build="whole" bldLvl="1" animBg="1" rev="0" advAuto="0" spid="362" grpId="1"/>
      <p:bldP build="p" bldLvl="5" animBg="1" rev="0" advAuto="0" spid="365" grpId="3"/>
      <p:bldP build="p" bldLvl="5" animBg="1" rev="0" advAuto="0" spid="363" grpId="4"/>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7" name="Shape 36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368" name="Shape 368"/>
          <p:cNvSpPr/>
          <p:nvPr/>
        </p:nvSpPr>
        <p:spPr>
          <a:xfrm>
            <a:off x="4267200" y="761998"/>
            <a:ext cx="4343400" cy="6673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Quadratic Equations in the Real World</a:t>
            </a:r>
          </a:p>
        </p:txBody>
      </p:sp>
      <p:sp>
        <p:nvSpPr>
          <p:cNvPr id="369" name="Shape 369"/>
          <p:cNvSpPr/>
          <p:nvPr/>
        </p:nvSpPr>
        <p:spPr>
          <a:xfrm>
            <a:off x="847725" y="1522412"/>
            <a:ext cx="7600950" cy="140017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i="1" sz="2400">
                <a:latin typeface="Arial"/>
                <a:ea typeface="Arial"/>
                <a:cs typeface="Arial"/>
                <a:sym typeface="Arial"/>
              </a:rPr>
              <a:t>I</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is a quadratic function with </a:t>
            </a:r>
            <a:r>
              <a:rPr i="1" sz="2400">
                <a:latin typeface="Arial"/>
                <a:ea typeface="Arial"/>
                <a:cs typeface="Arial"/>
                <a:sym typeface="Arial"/>
              </a:rPr>
              <a:t>a</a:t>
            </a:r>
            <a:r>
              <a:rPr sz="2400">
                <a:latin typeface="Arial"/>
                <a:ea typeface="Arial"/>
                <a:cs typeface="Arial"/>
                <a:sym typeface="Arial"/>
              </a:rPr>
              <a:t> = –5, </a:t>
            </a:r>
            <a:r>
              <a:rPr i="1" sz="2400">
                <a:latin typeface="Arial"/>
                <a:ea typeface="Arial"/>
                <a:cs typeface="Arial"/>
                <a:sym typeface="Arial"/>
              </a:rPr>
              <a:t>b</a:t>
            </a:r>
            <a:r>
              <a:rPr sz="2400">
                <a:latin typeface="Arial"/>
                <a:ea typeface="Arial"/>
                <a:cs typeface="Arial"/>
                <a:sym typeface="Arial"/>
              </a:rPr>
              <a:t> = 40, and </a:t>
            </a:r>
            <a:br>
              <a:rPr sz="2400">
                <a:latin typeface="Arial"/>
                <a:ea typeface="Arial"/>
                <a:cs typeface="Arial"/>
                <a:sym typeface="Arial"/>
              </a:rPr>
            </a:br>
            <a:r>
              <a:rPr i="1" sz="2400">
                <a:latin typeface="Arial"/>
                <a:ea typeface="Arial"/>
                <a:cs typeface="Arial"/>
                <a:sym typeface="Arial"/>
              </a:rPr>
              <a:t>c</a:t>
            </a:r>
            <a:r>
              <a:rPr sz="2400">
                <a:latin typeface="Arial"/>
                <a:ea typeface="Arial"/>
                <a:cs typeface="Arial"/>
                <a:sym typeface="Arial"/>
              </a:rPr>
              <a:t> = 1200. Since </a:t>
            </a:r>
            <a:r>
              <a:rPr i="1" sz="2400">
                <a:latin typeface="Arial"/>
                <a:ea typeface="Arial"/>
                <a:cs typeface="Arial"/>
                <a:sym typeface="Arial"/>
              </a:rPr>
              <a:t>a</a:t>
            </a:r>
            <a:r>
              <a:rPr sz="2400">
                <a:latin typeface="Arial"/>
                <a:ea typeface="Arial"/>
                <a:cs typeface="Arial"/>
                <a:sym typeface="Arial"/>
              </a:rPr>
              <a:t> &lt; 0, the function has a maximum value at the vertex of the graph. Use the formula to find the </a:t>
            </a:r>
            <a:r>
              <a:rPr i="1" sz="2400">
                <a:latin typeface="Arial"/>
                <a:ea typeface="Arial"/>
                <a:cs typeface="Arial"/>
                <a:sym typeface="Arial"/>
              </a:rPr>
              <a:t>x</a:t>
            </a:r>
            <a:r>
              <a:rPr sz="2400">
                <a:latin typeface="Arial"/>
                <a:ea typeface="Arial"/>
                <a:cs typeface="Arial"/>
                <a:sym typeface="Arial"/>
              </a:rPr>
              <a:t>-coordinate of the vertex.</a:t>
            </a:r>
          </a:p>
        </p:txBody>
      </p:sp>
      <p:sp>
        <p:nvSpPr>
          <p:cNvPr id="370" name="Shape 370"/>
          <p:cNvSpPr/>
          <p:nvPr/>
        </p:nvSpPr>
        <p:spPr>
          <a:xfrm>
            <a:off x="504825" y="3209924"/>
            <a:ext cx="8382000"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3429000" indent="-3086100">
              <a:lnSpc>
                <a:spcPct val="90000"/>
              </a:lnSpc>
              <a:spcBef>
                <a:spcPts val="500"/>
              </a:spcBef>
            </a:pPr>
            <a:r>
              <a:rPr i="1" sz="2400">
                <a:latin typeface="Arial"/>
                <a:ea typeface="Arial"/>
                <a:cs typeface="Arial"/>
                <a:sym typeface="Arial"/>
              </a:rPr>
              <a:t> </a:t>
            </a:r>
            <a:r>
              <a:rPr sz="2400">
                <a:latin typeface="Arial"/>
                <a:ea typeface="Arial"/>
                <a:cs typeface="Arial"/>
                <a:sym typeface="Arial"/>
              </a:rPr>
              <a:t> 	Formula for the </a:t>
            </a:r>
            <a:br>
              <a:rPr sz="2400">
                <a:latin typeface="Arial"/>
                <a:ea typeface="Arial"/>
                <a:cs typeface="Arial"/>
                <a:sym typeface="Arial"/>
              </a:rPr>
            </a:br>
            <a:r>
              <a:rPr i="1" sz="2400">
                <a:latin typeface="Arial"/>
                <a:ea typeface="Arial"/>
                <a:cs typeface="Arial"/>
                <a:sym typeface="Arial"/>
              </a:rPr>
              <a:t>x</a:t>
            </a:r>
            <a:r>
              <a:rPr sz="2400">
                <a:latin typeface="Arial"/>
                <a:ea typeface="Arial"/>
                <a:cs typeface="Arial"/>
                <a:sym typeface="Arial"/>
              </a:rPr>
              <a:t>-coordinate of the vertex</a:t>
            </a:r>
          </a:p>
        </p:txBody>
      </p:sp>
      <p:sp>
        <p:nvSpPr>
          <p:cNvPr id="371" name="Shape 371"/>
          <p:cNvSpPr/>
          <p:nvPr/>
        </p:nvSpPr>
        <p:spPr>
          <a:xfrm>
            <a:off x="4495800" y="4341812"/>
            <a:ext cx="2971800"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123825">
              <a:lnSpc>
                <a:spcPct val="90000"/>
              </a:lnSpc>
              <a:spcBef>
                <a:spcPts val="500"/>
              </a:spcBef>
            </a:pPr>
            <a:r>
              <a:rPr i="1" sz="2400">
                <a:latin typeface="Arial"/>
                <a:ea typeface="Arial"/>
                <a:cs typeface="Arial"/>
                <a:sym typeface="Arial"/>
              </a:rPr>
              <a:t>a</a:t>
            </a:r>
            <a:r>
              <a:rPr sz="2400">
                <a:latin typeface="Arial"/>
                <a:ea typeface="Arial"/>
                <a:cs typeface="Arial"/>
                <a:sym typeface="Arial"/>
              </a:rPr>
              <a:t> = –5, </a:t>
            </a:r>
            <a:r>
              <a:rPr i="1" sz="2400">
                <a:latin typeface="Arial"/>
                <a:ea typeface="Arial"/>
                <a:cs typeface="Arial"/>
                <a:sym typeface="Arial"/>
              </a:rPr>
              <a:t>b</a:t>
            </a:r>
            <a:r>
              <a:rPr sz="2400">
                <a:latin typeface="Arial"/>
                <a:ea typeface="Arial"/>
                <a:cs typeface="Arial"/>
                <a:sym typeface="Arial"/>
              </a:rPr>
              <a:t> = 40</a:t>
            </a:r>
          </a:p>
        </p:txBody>
      </p:sp>
      <p:sp>
        <p:nvSpPr>
          <p:cNvPr id="372" name="Shape 372"/>
          <p:cNvSpPr/>
          <p:nvPr/>
        </p:nvSpPr>
        <p:spPr>
          <a:xfrm>
            <a:off x="504825" y="5191124"/>
            <a:ext cx="83820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42900">
              <a:lnSpc>
                <a:spcPct val="90000"/>
              </a:lnSpc>
              <a:spcBef>
                <a:spcPts val="500"/>
              </a:spcBef>
              <a:tabLst>
                <a:tab pos="4114800" algn="l"/>
              </a:tabLst>
              <a:defRPr sz="2400">
                <a:latin typeface="Arial"/>
                <a:ea typeface="Arial"/>
                <a:cs typeface="Arial"/>
                <a:sym typeface="Arial"/>
              </a:defRPr>
            </a:lvl1pPr>
          </a:lstStyle>
          <a:p>
            <a:pPr lvl="0">
              <a:defRPr sz="1800"/>
            </a:pPr>
            <a:r>
              <a:rPr sz="2400"/>
              <a:t> 	Simplify.</a:t>
            </a:r>
          </a:p>
        </p:txBody>
      </p:sp>
      <p:pic>
        <p:nvPicPr>
          <p:cNvPr id="373" name="image32.png"/>
          <p:cNvPicPr/>
          <p:nvPr/>
        </p:nvPicPr>
        <p:blipFill>
          <a:blip r:embed="rId2">
            <a:extLst/>
          </a:blip>
          <a:srcRect l="0" t="0" r="0" b="56646"/>
          <a:stretch>
            <a:fillRect/>
          </a:stretch>
        </p:blipFill>
        <p:spPr>
          <a:xfrm>
            <a:off x="1504950" y="3162299"/>
            <a:ext cx="1590675" cy="911228"/>
          </a:xfrm>
          <a:prstGeom prst="rect">
            <a:avLst/>
          </a:prstGeom>
          <a:ln w="12700">
            <a:miter lim="400000"/>
          </a:ln>
        </p:spPr>
      </p:pic>
      <p:pic>
        <p:nvPicPr>
          <p:cNvPr id="374" name="image32.png"/>
          <p:cNvPicPr/>
          <p:nvPr/>
        </p:nvPicPr>
        <p:blipFill>
          <a:blip r:embed="rId2">
            <a:extLst/>
          </a:blip>
          <a:srcRect l="0" t="39425" r="0" b="18579"/>
          <a:stretch>
            <a:fillRect/>
          </a:stretch>
        </p:blipFill>
        <p:spPr>
          <a:xfrm>
            <a:off x="1504950" y="4086224"/>
            <a:ext cx="1590675" cy="882652"/>
          </a:xfrm>
          <a:prstGeom prst="rect">
            <a:avLst/>
          </a:prstGeom>
          <a:ln w="12700">
            <a:miter lim="400000"/>
          </a:ln>
        </p:spPr>
      </p:pic>
      <p:pic>
        <p:nvPicPr>
          <p:cNvPr id="375" name="image32.png"/>
          <p:cNvPicPr/>
          <p:nvPr/>
        </p:nvPicPr>
        <p:blipFill>
          <a:blip r:embed="rId2">
            <a:extLst/>
          </a:blip>
          <a:srcRect l="0" t="81117" r="0" b="0"/>
          <a:stretch>
            <a:fillRect/>
          </a:stretch>
        </p:blipFill>
        <p:spPr>
          <a:xfrm>
            <a:off x="1504950" y="5146675"/>
            <a:ext cx="1590675" cy="396875"/>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69">
                                            <p:bg/>
                                          </p:spTgt>
                                        </p:tgtEl>
                                        <p:attrNameLst>
                                          <p:attrName>style.visibility</p:attrName>
                                        </p:attrNameLst>
                                      </p:cBhvr>
                                      <p:to>
                                        <p:strVal val="visible"/>
                                      </p:to>
                                    </p:set>
                                    <p:animEffect filter="wipe(left)" transition="in">
                                      <p:cBhvr>
                                        <p:cTn id="7" dur="500"/>
                                        <p:tgtEl>
                                          <p:spTgt spid="369">
                                            <p:bg/>
                                          </p:spTgt>
                                        </p:tgtEl>
                                      </p:cBhvr>
                                    </p:animEffect>
                                  </p:childTnLst>
                                </p:cTn>
                              </p:par>
                              <p:par>
                                <p:cTn id="8" presetClass="entr" presetSubtype="8" presetID="22" grpId="1" fill="hold">
                                  <p:stCondLst>
                                    <p:cond delay="0"/>
                                  </p:stCondLst>
                                  <p:iterate type="el" backwards="0">
                                    <p:tmAbs val="0"/>
                                  </p:iterate>
                                  <p:childTnLst>
                                    <p:set>
                                      <p:cBhvr>
                                        <p:cTn id="9" fill="hold"/>
                                        <p:tgtEl>
                                          <p:spTgt spid="369">
                                            <p:txEl>
                                              <p:pRg st="0" end="0"/>
                                            </p:txEl>
                                          </p:spTgt>
                                        </p:tgtEl>
                                        <p:attrNameLst>
                                          <p:attrName>style.visibility</p:attrName>
                                        </p:attrNameLst>
                                      </p:cBhvr>
                                      <p:to>
                                        <p:strVal val="visible"/>
                                      </p:to>
                                    </p:set>
                                    <p:animEffect filter="wipe(left)" transition="in">
                                      <p:cBhvr>
                                        <p:cTn id="10" dur="500"/>
                                        <p:tgtEl>
                                          <p:spTgt spid="36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73"/>
                                        </p:tgtEl>
                                        <p:attrNameLst>
                                          <p:attrName>style.visibility</p:attrName>
                                        </p:attrNameLst>
                                      </p:cBhvr>
                                      <p:to>
                                        <p:strVal val="visible"/>
                                      </p:to>
                                    </p:set>
                                    <p:animEffect filter="wipe(left)" transition="in">
                                      <p:cBhvr>
                                        <p:cTn id="15" dur="500"/>
                                        <p:tgtEl>
                                          <p:spTgt spid="373"/>
                                        </p:tgtEl>
                                      </p:cBhvr>
                                    </p:animEffect>
                                  </p:childTnLst>
                                </p:cTn>
                              </p:par>
                            </p:childTnLst>
                          </p:cTn>
                        </p:par>
                        <p:par>
                          <p:cTn id="16" fill="hold">
                            <p:stCondLst>
                              <p:cond delay="500"/>
                            </p:stCondLst>
                            <p:childTnLst>
                              <p:par>
                                <p:cTn id="17" nodeType="afterEffect" presetClass="entr" presetSubtype="8" presetID="22" grpId="3" fill="hold">
                                  <p:stCondLst>
                                    <p:cond delay="0"/>
                                  </p:stCondLst>
                                  <p:iterate type="el" backwards="0">
                                    <p:tmAbs val="0"/>
                                  </p:iterate>
                                  <p:childTnLst>
                                    <p:set>
                                      <p:cBhvr>
                                        <p:cTn id="18" fill="hold"/>
                                        <p:tgtEl>
                                          <p:spTgt spid="370"/>
                                        </p:tgtEl>
                                        <p:attrNameLst>
                                          <p:attrName>style.visibility</p:attrName>
                                        </p:attrNameLst>
                                      </p:cBhvr>
                                      <p:to>
                                        <p:strVal val="visible"/>
                                      </p:to>
                                    </p:set>
                                    <p:animEffect filter="wipe(left)" transition="in">
                                      <p:cBhvr>
                                        <p:cTn id="19" dur="500"/>
                                        <p:tgtEl>
                                          <p:spTgt spid="37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2" grpId="4" fill="hold">
                                  <p:stCondLst>
                                    <p:cond delay="0"/>
                                  </p:stCondLst>
                                  <p:iterate type="el" backwards="0">
                                    <p:tmAbs val="0"/>
                                  </p:iterate>
                                  <p:childTnLst>
                                    <p:set>
                                      <p:cBhvr>
                                        <p:cTn id="23" fill="hold"/>
                                        <p:tgtEl>
                                          <p:spTgt spid="374"/>
                                        </p:tgtEl>
                                        <p:attrNameLst>
                                          <p:attrName>style.visibility</p:attrName>
                                        </p:attrNameLst>
                                      </p:cBhvr>
                                      <p:to>
                                        <p:strVal val="visible"/>
                                      </p:to>
                                    </p:set>
                                    <p:animEffect filter="wipe(left)" transition="in">
                                      <p:cBhvr>
                                        <p:cTn id="24" dur="500"/>
                                        <p:tgtEl>
                                          <p:spTgt spid="374"/>
                                        </p:tgtEl>
                                      </p:cBhvr>
                                    </p:animEffect>
                                  </p:childTnLst>
                                </p:cTn>
                              </p:par>
                            </p:childTnLst>
                          </p:cTn>
                        </p:par>
                        <p:par>
                          <p:cTn id="25" fill="hold">
                            <p:stCondLst>
                              <p:cond delay="500"/>
                            </p:stCondLst>
                            <p:childTnLst>
                              <p:par>
                                <p:cTn id="26" nodeType="afterEffect" presetClass="entr" presetSubtype="8" presetID="22" grpId="5" fill="hold">
                                  <p:stCondLst>
                                    <p:cond delay="0"/>
                                  </p:stCondLst>
                                  <p:iterate type="el" backwards="0">
                                    <p:tmAbs val="0"/>
                                  </p:iterate>
                                  <p:childTnLst>
                                    <p:set>
                                      <p:cBhvr>
                                        <p:cTn id="27" fill="hold"/>
                                        <p:tgtEl>
                                          <p:spTgt spid="371">
                                            <p:bg/>
                                          </p:spTgt>
                                        </p:tgtEl>
                                        <p:attrNameLst>
                                          <p:attrName>style.visibility</p:attrName>
                                        </p:attrNameLst>
                                      </p:cBhvr>
                                      <p:to>
                                        <p:strVal val="visible"/>
                                      </p:to>
                                    </p:set>
                                    <p:animEffect filter="wipe(left)" transition="in">
                                      <p:cBhvr>
                                        <p:cTn id="28" dur="500"/>
                                        <p:tgtEl>
                                          <p:spTgt spid="371">
                                            <p:bg/>
                                          </p:spTgt>
                                        </p:tgtEl>
                                      </p:cBhvr>
                                    </p:animEffect>
                                  </p:childTnLst>
                                </p:cTn>
                              </p:par>
                              <p:par>
                                <p:cTn id="29" presetClass="entr" presetSubtype="8" presetID="22" grpId="5" fill="hold">
                                  <p:stCondLst>
                                    <p:cond delay="0"/>
                                  </p:stCondLst>
                                  <p:iterate type="el" backwards="0">
                                    <p:tmAbs val="0"/>
                                  </p:iterate>
                                  <p:childTnLst>
                                    <p:set>
                                      <p:cBhvr>
                                        <p:cTn id="30" fill="hold"/>
                                        <p:tgtEl>
                                          <p:spTgt spid="371">
                                            <p:txEl>
                                              <p:pRg st="0" end="0"/>
                                            </p:txEl>
                                          </p:spTgt>
                                        </p:tgtEl>
                                        <p:attrNameLst>
                                          <p:attrName>style.visibility</p:attrName>
                                        </p:attrNameLst>
                                      </p:cBhvr>
                                      <p:to>
                                        <p:strVal val="visible"/>
                                      </p:to>
                                    </p:set>
                                    <p:animEffect filter="wipe(left)" transition="in">
                                      <p:cBhvr>
                                        <p:cTn id="31" dur="500"/>
                                        <p:tgtEl>
                                          <p:spTgt spid="37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6" fill="hold">
                                  <p:stCondLst>
                                    <p:cond delay="0"/>
                                  </p:stCondLst>
                                  <p:iterate type="el" backwards="0">
                                    <p:tmAbs val="0"/>
                                  </p:iterate>
                                  <p:childTnLst>
                                    <p:set>
                                      <p:cBhvr>
                                        <p:cTn id="35" fill="hold"/>
                                        <p:tgtEl>
                                          <p:spTgt spid="375"/>
                                        </p:tgtEl>
                                        <p:attrNameLst>
                                          <p:attrName>style.visibility</p:attrName>
                                        </p:attrNameLst>
                                      </p:cBhvr>
                                      <p:to>
                                        <p:strVal val="visible"/>
                                      </p:to>
                                    </p:set>
                                    <p:animEffect filter="wipe(left)" transition="in">
                                      <p:cBhvr>
                                        <p:cTn id="36" dur="500"/>
                                        <p:tgtEl>
                                          <p:spTgt spid="375"/>
                                        </p:tgtEl>
                                      </p:cBhvr>
                                    </p:animEffect>
                                  </p:childTnLst>
                                </p:cTn>
                              </p:par>
                            </p:childTnLst>
                          </p:cTn>
                        </p:par>
                        <p:par>
                          <p:cTn id="37" fill="hold">
                            <p:stCondLst>
                              <p:cond delay="500"/>
                            </p:stCondLst>
                            <p:childTnLst>
                              <p:par>
                                <p:cTn id="38" nodeType="afterEffect" presetClass="entr" presetSubtype="8" presetID="22" grpId="7" fill="hold">
                                  <p:stCondLst>
                                    <p:cond delay="0"/>
                                  </p:stCondLst>
                                  <p:iterate type="el" backwards="0">
                                    <p:tmAbs val="0"/>
                                  </p:iterate>
                                  <p:childTnLst>
                                    <p:set>
                                      <p:cBhvr>
                                        <p:cTn id="39" fill="hold"/>
                                        <p:tgtEl>
                                          <p:spTgt spid="372">
                                            <p:bg/>
                                          </p:spTgt>
                                        </p:tgtEl>
                                        <p:attrNameLst>
                                          <p:attrName>style.visibility</p:attrName>
                                        </p:attrNameLst>
                                      </p:cBhvr>
                                      <p:to>
                                        <p:strVal val="visible"/>
                                      </p:to>
                                    </p:set>
                                    <p:animEffect filter="wipe(left)" transition="in">
                                      <p:cBhvr>
                                        <p:cTn id="40" dur="500"/>
                                        <p:tgtEl>
                                          <p:spTgt spid="372">
                                            <p:bg/>
                                          </p:spTgt>
                                        </p:tgtEl>
                                      </p:cBhvr>
                                    </p:animEffect>
                                  </p:childTnLst>
                                </p:cTn>
                              </p:par>
                              <p:par>
                                <p:cTn id="41" presetClass="entr" presetSubtype="8" presetID="22" grpId="7" fill="hold">
                                  <p:stCondLst>
                                    <p:cond delay="0"/>
                                  </p:stCondLst>
                                  <p:iterate type="el" backwards="0">
                                    <p:tmAbs val="0"/>
                                  </p:iterate>
                                  <p:childTnLst>
                                    <p:set>
                                      <p:cBhvr>
                                        <p:cTn id="42" fill="hold"/>
                                        <p:tgtEl>
                                          <p:spTgt spid="372">
                                            <p:txEl>
                                              <p:pRg st="0" end="0"/>
                                            </p:txEl>
                                          </p:spTgt>
                                        </p:tgtEl>
                                        <p:attrNameLst>
                                          <p:attrName>style.visibility</p:attrName>
                                        </p:attrNameLst>
                                      </p:cBhvr>
                                      <p:to>
                                        <p:strVal val="visible"/>
                                      </p:to>
                                    </p:set>
                                    <p:animEffect filter="wipe(left)" transition="in">
                                      <p:cBhvr>
                                        <p:cTn id="43" dur="500"/>
                                        <p:tgtEl>
                                          <p:spTgt spid="37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2"/>
      <p:bldP build="p" bldLvl="5" animBg="1" rev="0" advAuto="0" spid="372" grpId="7"/>
      <p:bldP build="whole" bldLvl="1" animBg="1" rev="0" advAuto="0" spid="375" grpId="6"/>
      <p:bldP build="whole" bldLvl="1" animBg="1" rev="0" advAuto="0" spid="374" grpId="4"/>
      <p:bldP build="p" bldLvl="5" animBg="1" rev="0" advAuto="0" spid="371" grpId="5"/>
      <p:bldP build="p" bldLvl="5" animBg="1" rev="0" advAuto="0" spid="369" grpId="1"/>
      <p:bldP build="whole" bldLvl="1" animBg="1" rev="0" advAuto="0" spid="370" grpId="3"/>
    </p:bldLst>
  </p:timing>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378" name="Shape 378"/>
          <p:cNvSpPr/>
          <p:nvPr/>
        </p:nvSpPr>
        <p:spPr>
          <a:xfrm>
            <a:off x="4267200" y="761998"/>
            <a:ext cx="4343400" cy="6673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Quadratic Equations in the Real World</a:t>
            </a:r>
          </a:p>
        </p:txBody>
      </p:sp>
      <p:sp>
        <p:nvSpPr>
          <p:cNvPr id="379" name="Shape 379"/>
          <p:cNvSpPr/>
          <p:nvPr/>
        </p:nvSpPr>
        <p:spPr>
          <a:xfrm>
            <a:off x="847725" y="1570037"/>
            <a:ext cx="8039100" cy="7581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sz="2400">
                <a:latin typeface="Arial"/>
                <a:ea typeface="Arial"/>
                <a:cs typeface="Arial"/>
                <a:sym typeface="Arial"/>
              </a:rPr>
              <a:t>This means that the shop should make 4 price increases </a:t>
            </a:r>
            <a:br>
              <a:rPr sz="2400">
                <a:latin typeface="Arial"/>
                <a:ea typeface="Arial"/>
                <a:cs typeface="Arial"/>
                <a:sym typeface="Arial"/>
              </a:rPr>
            </a:br>
            <a:r>
              <a:rPr sz="2400">
                <a:latin typeface="Arial"/>
                <a:ea typeface="Arial"/>
                <a:cs typeface="Arial"/>
                <a:sym typeface="Arial"/>
              </a:rPr>
              <a:t>of $0.50 to maximize their income.</a:t>
            </a:r>
          </a:p>
        </p:txBody>
      </p:sp>
      <p:sp>
        <p:nvSpPr>
          <p:cNvPr id="380" name="Shape 380"/>
          <p:cNvSpPr/>
          <p:nvPr/>
        </p:nvSpPr>
        <p:spPr>
          <a:xfrm>
            <a:off x="504825" y="3781424"/>
            <a:ext cx="82296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The mug price should be $6 + $0.50(4) or $8.</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79">
                                            <p:bg/>
                                          </p:spTgt>
                                        </p:tgtEl>
                                        <p:attrNameLst>
                                          <p:attrName>style.visibility</p:attrName>
                                        </p:attrNameLst>
                                      </p:cBhvr>
                                      <p:to>
                                        <p:strVal val="visible"/>
                                      </p:to>
                                    </p:set>
                                    <p:animEffect filter="wipe(left)" transition="in">
                                      <p:cBhvr>
                                        <p:cTn id="7" dur="500"/>
                                        <p:tgtEl>
                                          <p:spTgt spid="379">
                                            <p:bg/>
                                          </p:spTgt>
                                        </p:tgtEl>
                                      </p:cBhvr>
                                    </p:animEffect>
                                  </p:childTnLst>
                                </p:cTn>
                              </p:par>
                              <p:par>
                                <p:cTn id="8" presetClass="entr" presetSubtype="8" presetID="22" grpId="1" fill="hold">
                                  <p:stCondLst>
                                    <p:cond delay="0"/>
                                  </p:stCondLst>
                                  <p:iterate type="el" backwards="0">
                                    <p:tmAbs val="0"/>
                                  </p:iterate>
                                  <p:childTnLst>
                                    <p:set>
                                      <p:cBhvr>
                                        <p:cTn id="9" fill="hold"/>
                                        <p:tgtEl>
                                          <p:spTgt spid="379">
                                            <p:txEl>
                                              <p:pRg st="0" end="0"/>
                                            </p:txEl>
                                          </p:spTgt>
                                        </p:tgtEl>
                                        <p:attrNameLst>
                                          <p:attrName>style.visibility</p:attrName>
                                        </p:attrNameLst>
                                      </p:cBhvr>
                                      <p:to>
                                        <p:strVal val="visible"/>
                                      </p:to>
                                    </p:set>
                                    <p:animEffect filter="wipe(left)" transition="in">
                                      <p:cBhvr>
                                        <p:cTn id="10" dur="500"/>
                                        <p:tgtEl>
                                          <p:spTgt spid="3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80">
                                            <p:bg/>
                                          </p:spTgt>
                                        </p:tgtEl>
                                        <p:attrNameLst>
                                          <p:attrName>style.visibility</p:attrName>
                                        </p:attrNameLst>
                                      </p:cBhvr>
                                      <p:to>
                                        <p:strVal val="visible"/>
                                      </p:to>
                                    </p:set>
                                    <p:animEffect filter="wipe(left)" transition="in">
                                      <p:cBhvr>
                                        <p:cTn id="15" dur="500"/>
                                        <p:tgtEl>
                                          <p:spTgt spid="380">
                                            <p:bg/>
                                          </p:spTgt>
                                        </p:tgtEl>
                                      </p:cBhvr>
                                    </p:animEffect>
                                  </p:childTnLst>
                                </p:cTn>
                              </p:par>
                              <p:par>
                                <p:cTn id="16" presetClass="entr" presetSubtype="8" presetID="22" grpId="2" fill="hold">
                                  <p:stCondLst>
                                    <p:cond delay="0"/>
                                  </p:stCondLst>
                                  <p:iterate type="el" backwards="0">
                                    <p:tmAbs val="0"/>
                                  </p:iterate>
                                  <p:childTnLst>
                                    <p:set>
                                      <p:cBhvr>
                                        <p:cTn id="17" fill="hold"/>
                                        <p:tgtEl>
                                          <p:spTgt spid="380">
                                            <p:txEl>
                                              <p:pRg st="0" end="0"/>
                                            </p:txEl>
                                          </p:spTgt>
                                        </p:tgtEl>
                                        <p:attrNameLst>
                                          <p:attrName>style.visibility</p:attrName>
                                        </p:attrNameLst>
                                      </p:cBhvr>
                                      <p:to>
                                        <p:strVal val="visible"/>
                                      </p:to>
                                    </p:set>
                                    <p:animEffect filter="wipe(left)" transition="in">
                                      <p:cBhvr>
                                        <p:cTn id="18" dur="500"/>
                                        <p:tgtEl>
                                          <p:spTgt spid="380">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0" grpId="2"/>
      <p:bldP build="p" bldLvl="5" animBg="1" rev="0" advAuto="0" spid="379" grpId="1"/>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Shape 382"/>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383" name="Shape 383"/>
          <p:cNvSpPr/>
          <p:nvPr/>
        </p:nvSpPr>
        <p:spPr>
          <a:xfrm>
            <a:off x="4267200" y="761998"/>
            <a:ext cx="4343400" cy="6673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Quadratic Equations in the Real World</a:t>
            </a:r>
          </a:p>
        </p:txBody>
      </p:sp>
      <p:sp>
        <p:nvSpPr>
          <p:cNvPr id="384" name="Shape 384"/>
          <p:cNvSpPr/>
          <p:nvPr/>
        </p:nvSpPr>
        <p:spPr>
          <a:xfrm>
            <a:off x="838200" y="1455737"/>
            <a:ext cx="7962900" cy="2042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B. ECONOMICS</a:t>
            </a:r>
            <a:r>
              <a:rPr sz="2400">
                <a:solidFill>
                  <a:srgbClr val="00539D"/>
                </a:solidFill>
                <a:latin typeface="Arial"/>
                <a:ea typeface="Arial"/>
                <a:cs typeface="Arial"/>
                <a:sym typeface="Arial"/>
              </a:rPr>
              <a:t>  </a:t>
            </a:r>
            <a:r>
              <a:rPr b="1" sz="2400">
                <a:solidFill>
                  <a:srgbClr val="00539D"/>
                </a:solidFill>
                <a:latin typeface="Arial"/>
                <a:ea typeface="Arial"/>
                <a:cs typeface="Arial"/>
                <a:sym typeface="Arial"/>
              </a:rPr>
              <a:t>A souvenir shop sells about </a:t>
            </a:r>
            <a:br>
              <a:rPr b="1" sz="2400">
                <a:solidFill>
                  <a:srgbClr val="00539D"/>
                </a:solidFill>
                <a:latin typeface="Arial"/>
                <a:ea typeface="Arial"/>
                <a:cs typeface="Arial"/>
                <a:sym typeface="Arial"/>
              </a:rPr>
            </a:br>
            <a:r>
              <a:rPr b="1" sz="2400">
                <a:solidFill>
                  <a:srgbClr val="00539D"/>
                </a:solidFill>
                <a:latin typeface="Arial"/>
                <a:ea typeface="Arial"/>
                <a:cs typeface="Arial"/>
                <a:sym typeface="Arial"/>
              </a:rPr>
              <a:t>200 coffee mugs each month for $6 each. The shop owner estimates that for each $0.50 increase in the price, he will sell about 10 fewer coffee mugs per month. What is the maximum monthly income the owner can expect to make from these items?</a:t>
            </a:r>
          </a:p>
        </p:txBody>
      </p:sp>
      <p:sp>
        <p:nvSpPr>
          <p:cNvPr id="385" name="Shape 385"/>
          <p:cNvSpPr/>
          <p:nvPr/>
        </p:nvSpPr>
        <p:spPr>
          <a:xfrm>
            <a:off x="495300" y="3514724"/>
            <a:ext cx="8077200"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1400"/>
              </a:spcBef>
            </a:pPr>
            <a:r>
              <a:rPr sz="2400">
                <a:latin typeface="Arial"/>
                <a:ea typeface="Arial"/>
                <a:cs typeface="Arial"/>
                <a:sym typeface="Arial"/>
              </a:rPr>
              <a:t>To determine the maximum income, find the maximum </a:t>
            </a:r>
            <a:br>
              <a:rPr sz="2400">
                <a:latin typeface="Arial"/>
                <a:ea typeface="Arial"/>
                <a:cs typeface="Arial"/>
                <a:sym typeface="Arial"/>
              </a:rPr>
            </a:br>
            <a:r>
              <a:rPr sz="2400">
                <a:latin typeface="Arial"/>
                <a:ea typeface="Arial"/>
                <a:cs typeface="Arial"/>
                <a:sym typeface="Arial"/>
              </a:rPr>
              <a:t>value of the function by evaluating </a:t>
            </a:r>
            <a:r>
              <a:rPr i="1" sz="2400">
                <a:latin typeface="Arial"/>
                <a:ea typeface="Arial"/>
                <a:cs typeface="Arial"/>
                <a:sym typeface="Arial"/>
              </a:rPr>
              <a:t>I</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for </a:t>
            </a:r>
            <a:r>
              <a:rPr i="1" sz="2400">
                <a:latin typeface="Arial"/>
                <a:ea typeface="Arial"/>
                <a:cs typeface="Arial"/>
                <a:sym typeface="Arial"/>
              </a:rPr>
              <a:t>x</a:t>
            </a:r>
            <a:r>
              <a:rPr sz="2400">
                <a:latin typeface="Arial"/>
                <a:ea typeface="Arial"/>
                <a:cs typeface="Arial"/>
                <a:sym typeface="Arial"/>
              </a:rPr>
              <a:t> = 4.</a:t>
            </a:r>
          </a:p>
        </p:txBody>
      </p:sp>
      <p:sp>
        <p:nvSpPr>
          <p:cNvPr id="386" name="Shape 386"/>
          <p:cNvSpPr/>
          <p:nvPr/>
        </p:nvSpPr>
        <p:spPr>
          <a:xfrm>
            <a:off x="495300" y="4352925"/>
            <a:ext cx="8077200" cy="12500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3886200" indent="-3543300">
              <a:lnSpc>
                <a:spcPct val="90000"/>
              </a:lnSpc>
              <a:spcBef>
                <a:spcPts val="500"/>
              </a:spcBef>
              <a:tabLst>
                <a:tab pos="876300" algn="l"/>
                <a:tab pos="1143000" algn="l"/>
              </a:tabLst>
            </a:pPr>
            <a:r>
              <a:rPr i="1" sz="2400">
                <a:latin typeface="Arial"/>
                <a:ea typeface="Arial"/>
                <a:cs typeface="Arial"/>
                <a:sym typeface="Arial"/>
              </a:rPr>
              <a:t>I</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	–5</a:t>
            </a:r>
            <a:r>
              <a:rPr i="1" sz="2400">
                <a:latin typeface="Arial"/>
                <a:ea typeface="Arial"/>
                <a:cs typeface="Arial"/>
                <a:sym typeface="Arial"/>
              </a:rPr>
              <a:t>x</a:t>
            </a:r>
            <a:r>
              <a:rPr baseline="40000" sz="2400">
                <a:latin typeface="Arial"/>
                <a:ea typeface="Arial"/>
                <a:cs typeface="Arial"/>
                <a:sym typeface="Arial"/>
              </a:rPr>
              <a:t>2</a:t>
            </a:r>
            <a:r>
              <a:rPr sz="2400">
                <a:latin typeface="Arial"/>
                <a:ea typeface="Arial"/>
                <a:cs typeface="Arial"/>
                <a:sym typeface="Arial"/>
              </a:rPr>
              <a:t> + 40</a:t>
            </a:r>
            <a:r>
              <a:rPr i="1" sz="2400">
                <a:latin typeface="Arial"/>
                <a:ea typeface="Arial"/>
                <a:cs typeface="Arial"/>
                <a:sym typeface="Arial"/>
              </a:rPr>
              <a:t>x</a:t>
            </a:r>
            <a:r>
              <a:rPr sz="2400">
                <a:latin typeface="Arial"/>
                <a:ea typeface="Arial"/>
                <a:cs typeface="Arial"/>
                <a:sym typeface="Arial"/>
              </a:rPr>
              <a:t> + 1200	Income function</a:t>
            </a:r>
            <a:endParaRPr sz="2400">
              <a:latin typeface="Arial"/>
              <a:ea typeface="Arial"/>
              <a:cs typeface="Arial"/>
              <a:sym typeface="Arial"/>
            </a:endParaRPr>
          </a:p>
          <a:p>
            <a:pPr lvl="0" marL="3886200" indent="-3543300">
              <a:lnSpc>
                <a:spcPct val="90000"/>
              </a:lnSpc>
              <a:spcBef>
                <a:spcPts val="500"/>
              </a:spcBef>
              <a:tabLst>
                <a:tab pos="876300" algn="l"/>
                <a:tab pos="1143000" algn="l"/>
              </a:tabLst>
            </a:pPr>
            <a:r>
              <a:rPr sz="2400">
                <a:latin typeface="Arial"/>
                <a:ea typeface="Arial"/>
                <a:cs typeface="Arial"/>
                <a:sym typeface="Arial"/>
              </a:rPr>
              <a:t>	=	–5(4)</a:t>
            </a:r>
            <a:r>
              <a:rPr baseline="40000" sz="2400">
                <a:latin typeface="Arial"/>
                <a:ea typeface="Arial"/>
                <a:cs typeface="Arial"/>
                <a:sym typeface="Arial"/>
              </a:rPr>
              <a:t>2</a:t>
            </a:r>
            <a:r>
              <a:rPr sz="2400">
                <a:latin typeface="Arial"/>
                <a:ea typeface="Arial"/>
                <a:cs typeface="Arial"/>
                <a:sym typeface="Arial"/>
              </a:rPr>
              <a:t> + 40(4) + 1200	</a:t>
            </a:r>
            <a:r>
              <a:rPr i="1" sz="2400">
                <a:latin typeface="Arial"/>
                <a:ea typeface="Arial"/>
                <a:cs typeface="Arial"/>
                <a:sym typeface="Arial"/>
              </a:rPr>
              <a:t>x</a:t>
            </a:r>
            <a:r>
              <a:rPr sz="2400">
                <a:latin typeface="Arial"/>
                <a:ea typeface="Arial"/>
                <a:cs typeface="Arial"/>
                <a:sym typeface="Arial"/>
              </a:rPr>
              <a:t> = 4</a:t>
            </a:r>
            <a:endParaRPr sz="2400">
              <a:latin typeface="Arial"/>
              <a:ea typeface="Arial"/>
              <a:cs typeface="Arial"/>
              <a:sym typeface="Arial"/>
            </a:endParaRPr>
          </a:p>
          <a:p>
            <a:pPr lvl="0" marL="3886200" indent="-3543300">
              <a:lnSpc>
                <a:spcPct val="90000"/>
              </a:lnSpc>
              <a:spcBef>
                <a:spcPts val="500"/>
              </a:spcBef>
              <a:tabLst>
                <a:tab pos="876300" algn="l"/>
                <a:tab pos="1143000" algn="l"/>
              </a:tabLst>
            </a:pPr>
            <a:r>
              <a:rPr sz="2400">
                <a:latin typeface="Arial"/>
                <a:ea typeface="Arial"/>
                <a:cs typeface="Arial"/>
                <a:sym typeface="Arial"/>
              </a:rPr>
              <a:t>	=	$1280	Use a calculator.</a:t>
            </a:r>
          </a:p>
        </p:txBody>
      </p:sp>
      <p:sp>
        <p:nvSpPr>
          <p:cNvPr id="387" name="Shape 387"/>
          <p:cNvSpPr/>
          <p:nvPr/>
        </p:nvSpPr>
        <p:spPr>
          <a:xfrm>
            <a:off x="495300" y="5761037"/>
            <a:ext cx="8229600" cy="4370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Thus, the maximum income is $1280.</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84">
                                            <p:bg/>
                                          </p:spTgt>
                                        </p:tgtEl>
                                        <p:attrNameLst>
                                          <p:attrName>style.visibility</p:attrName>
                                        </p:attrNameLst>
                                      </p:cBhvr>
                                      <p:to>
                                        <p:strVal val="visible"/>
                                      </p:to>
                                    </p:set>
                                    <p:animEffect filter="wipe(left)" transition="in">
                                      <p:cBhvr>
                                        <p:cTn id="7" dur="500"/>
                                        <p:tgtEl>
                                          <p:spTgt spid="384">
                                            <p:bg/>
                                          </p:spTgt>
                                        </p:tgtEl>
                                      </p:cBhvr>
                                    </p:animEffect>
                                  </p:childTnLst>
                                </p:cTn>
                              </p:par>
                              <p:par>
                                <p:cTn id="8" presetClass="entr" presetSubtype="8" presetID="22" grpId="1" fill="hold">
                                  <p:stCondLst>
                                    <p:cond delay="0"/>
                                  </p:stCondLst>
                                  <p:iterate type="el" backwards="0">
                                    <p:tmAbs val="0"/>
                                  </p:iterate>
                                  <p:childTnLst>
                                    <p:set>
                                      <p:cBhvr>
                                        <p:cTn id="9" fill="hold"/>
                                        <p:tgtEl>
                                          <p:spTgt spid="384">
                                            <p:txEl>
                                              <p:pRg st="0" end="0"/>
                                            </p:txEl>
                                          </p:spTgt>
                                        </p:tgtEl>
                                        <p:attrNameLst>
                                          <p:attrName>style.visibility</p:attrName>
                                        </p:attrNameLst>
                                      </p:cBhvr>
                                      <p:to>
                                        <p:strVal val="visible"/>
                                      </p:to>
                                    </p:set>
                                    <p:animEffect filter="wipe(left)" transition="in">
                                      <p:cBhvr>
                                        <p:cTn id="10" dur="500"/>
                                        <p:tgtEl>
                                          <p:spTgt spid="38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85">
                                            <p:bg/>
                                          </p:spTgt>
                                        </p:tgtEl>
                                        <p:attrNameLst>
                                          <p:attrName>style.visibility</p:attrName>
                                        </p:attrNameLst>
                                      </p:cBhvr>
                                      <p:to>
                                        <p:strVal val="visible"/>
                                      </p:to>
                                    </p:set>
                                    <p:animEffect filter="wipe(left)" transition="in">
                                      <p:cBhvr>
                                        <p:cTn id="15" dur="500"/>
                                        <p:tgtEl>
                                          <p:spTgt spid="385">
                                            <p:bg/>
                                          </p:spTgt>
                                        </p:tgtEl>
                                      </p:cBhvr>
                                    </p:animEffect>
                                  </p:childTnLst>
                                </p:cTn>
                              </p:par>
                              <p:par>
                                <p:cTn id="16" presetClass="entr" presetSubtype="8" presetID="22" grpId="2" fill="hold">
                                  <p:stCondLst>
                                    <p:cond delay="0"/>
                                  </p:stCondLst>
                                  <p:iterate type="el" backwards="0">
                                    <p:tmAbs val="0"/>
                                  </p:iterate>
                                  <p:childTnLst>
                                    <p:set>
                                      <p:cBhvr>
                                        <p:cTn id="17" fill="hold"/>
                                        <p:tgtEl>
                                          <p:spTgt spid="385">
                                            <p:txEl>
                                              <p:pRg st="0" end="0"/>
                                            </p:txEl>
                                          </p:spTgt>
                                        </p:tgtEl>
                                        <p:attrNameLst>
                                          <p:attrName>style.visibility</p:attrName>
                                        </p:attrNameLst>
                                      </p:cBhvr>
                                      <p:to>
                                        <p:strVal val="visible"/>
                                      </p:to>
                                    </p:set>
                                    <p:animEffect filter="wipe(left)" transition="in">
                                      <p:cBhvr>
                                        <p:cTn id="18" dur="500"/>
                                        <p:tgtEl>
                                          <p:spTgt spid="38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386">
                                            <p:bg/>
                                          </p:spTgt>
                                        </p:tgtEl>
                                        <p:attrNameLst>
                                          <p:attrName>style.visibility</p:attrName>
                                        </p:attrNameLst>
                                      </p:cBhvr>
                                      <p:to>
                                        <p:strVal val="visible"/>
                                      </p:to>
                                    </p:set>
                                    <p:animEffect filter="wipe(left)" transition="in">
                                      <p:cBhvr>
                                        <p:cTn id="23" dur="500"/>
                                        <p:tgtEl>
                                          <p:spTgt spid="386">
                                            <p:bg/>
                                          </p:spTgt>
                                        </p:tgtEl>
                                      </p:cBhvr>
                                    </p:animEffect>
                                  </p:childTnLst>
                                </p:cTn>
                              </p:par>
                              <p:par>
                                <p:cTn id="24" presetClass="entr" presetSubtype="8" presetID="22" grpId="3" fill="hold">
                                  <p:stCondLst>
                                    <p:cond delay="0"/>
                                  </p:stCondLst>
                                  <p:iterate type="el" backwards="0">
                                    <p:tmAbs val="0"/>
                                  </p:iterate>
                                  <p:childTnLst>
                                    <p:set>
                                      <p:cBhvr>
                                        <p:cTn id="25" fill="hold"/>
                                        <p:tgtEl>
                                          <p:spTgt spid="386">
                                            <p:txEl>
                                              <p:pRg st="0" end="0"/>
                                            </p:txEl>
                                          </p:spTgt>
                                        </p:tgtEl>
                                        <p:attrNameLst>
                                          <p:attrName>style.visibility</p:attrName>
                                        </p:attrNameLst>
                                      </p:cBhvr>
                                      <p:to>
                                        <p:strVal val="visible"/>
                                      </p:to>
                                    </p:set>
                                    <p:animEffect filter="wipe(left)" transition="in">
                                      <p:cBhvr>
                                        <p:cTn id="26" dur="500"/>
                                        <p:tgtEl>
                                          <p:spTgt spid="38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8" presetID="22" grpId="3" fill="hold">
                                  <p:stCondLst>
                                    <p:cond delay="0"/>
                                  </p:stCondLst>
                                  <p:iterate type="el" backwards="0">
                                    <p:tmAbs val="0"/>
                                  </p:iterate>
                                  <p:childTnLst>
                                    <p:set>
                                      <p:cBhvr>
                                        <p:cTn id="30" fill="hold"/>
                                        <p:tgtEl>
                                          <p:spTgt spid="386">
                                            <p:txEl>
                                              <p:pRg st="1" end="1"/>
                                            </p:txEl>
                                          </p:spTgt>
                                        </p:tgtEl>
                                        <p:attrNameLst>
                                          <p:attrName>style.visibility</p:attrName>
                                        </p:attrNameLst>
                                      </p:cBhvr>
                                      <p:to>
                                        <p:strVal val="visible"/>
                                      </p:to>
                                    </p:set>
                                    <p:animEffect filter="wipe(left)" transition="in">
                                      <p:cBhvr>
                                        <p:cTn id="31" dur="500"/>
                                        <p:tgtEl>
                                          <p:spTgt spid="386">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nodeType="clickEffect" presetClass="entr" presetSubtype="8" presetID="22" grpId="3" fill="hold">
                                  <p:stCondLst>
                                    <p:cond delay="0"/>
                                  </p:stCondLst>
                                  <p:iterate type="el" backwards="0">
                                    <p:tmAbs val="0"/>
                                  </p:iterate>
                                  <p:childTnLst>
                                    <p:set>
                                      <p:cBhvr>
                                        <p:cTn id="35" fill="hold"/>
                                        <p:tgtEl>
                                          <p:spTgt spid="386">
                                            <p:txEl>
                                              <p:pRg st="2" end="2"/>
                                            </p:txEl>
                                          </p:spTgt>
                                        </p:tgtEl>
                                        <p:attrNameLst>
                                          <p:attrName>style.visibility</p:attrName>
                                        </p:attrNameLst>
                                      </p:cBhvr>
                                      <p:to>
                                        <p:strVal val="visible"/>
                                      </p:to>
                                    </p:set>
                                    <p:animEffect filter="wipe(left)" transition="in">
                                      <p:cBhvr>
                                        <p:cTn id="36" dur="500"/>
                                        <p:tgtEl>
                                          <p:spTgt spid="38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8" presetID="22" grpId="4" fill="hold">
                                  <p:stCondLst>
                                    <p:cond delay="0"/>
                                  </p:stCondLst>
                                  <p:iterate type="el" backwards="0">
                                    <p:tmAbs val="0"/>
                                  </p:iterate>
                                  <p:childTnLst>
                                    <p:set>
                                      <p:cBhvr>
                                        <p:cTn id="40" fill="hold"/>
                                        <p:tgtEl>
                                          <p:spTgt spid="387">
                                            <p:bg/>
                                          </p:spTgt>
                                        </p:tgtEl>
                                        <p:attrNameLst>
                                          <p:attrName>style.visibility</p:attrName>
                                        </p:attrNameLst>
                                      </p:cBhvr>
                                      <p:to>
                                        <p:strVal val="visible"/>
                                      </p:to>
                                    </p:set>
                                    <p:animEffect filter="wipe(left)" transition="in">
                                      <p:cBhvr>
                                        <p:cTn id="41" dur="500"/>
                                        <p:tgtEl>
                                          <p:spTgt spid="387">
                                            <p:bg/>
                                          </p:spTgt>
                                        </p:tgtEl>
                                      </p:cBhvr>
                                    </p:animEffect>
                                  </p:childTnLst>
                                </p:cTn>
                              </p:par>
                              <p:par>
                                <p:cTn id="42" presetClass="entr" presetSubtype="8" presetID="22" grpId="4" fill="hold">
                                  <p:stCondLst>
                                    <p:cond delay="0"/>
                                  </p:stCondLst>
                                  <p:iterate type="el" backwards="0">
                                    <p:tmAbs val="0"/>
                                  </p:iterate>
                                  <p:childTnLst>
                                    <p:set>
                                      <p:cBhvr>
                                        <p:cTn id="43" fill="hold"/>
                                        <p:tgtEl>
                                          <p:spTgt spid="387">
                                            <p:txEl>
                                              <p:pRg st="0" end="0"/>
                                            </p:txEl>
                                          </p:spTgt>
                                        </p:tgtEl>
                                        <p:attrNameLst>
                                          <p:attrName>style.visibility</p:attrName>
                                        </p:attrNameLst>
                                      </p:cBhvr>
                                      <p:to>
                                        <p:strVal val="visible"/>
                                      </p:to>
                                    </p:set>
                                    <p:animEffect filter="wipe(left)" transition="in">
                                      <p:cBhvr>
                                        <p:cTn id="44" dur="500"/>
                                        <p:tgtEl>
                                          <p:spTgt spid="38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4" grpId="1"/>
      <p:bldP build="p" bldLvl="5" animBg="1" rev="0" advAuto="0" spid="386" grpId="3"/>
      <p:bldP build="p" bldLvl="5" animBg="1" rev="0" advAuto="0" spid="387" grpId="4"/>
      <p:bldP build="p" bldLvl="5" animBg="1" rev="0" advAuto="0" spid="385"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Then/Now</a:t>
            </a:r>
          </a:p>
        </p:txBody>
      </p:sp>
      <p:pic>
        <p:nvPicPr>
          <p:cNvPr id="147" name="image22.png"/>
          <p:cNvPicPr/>
          <p:nvPr/>
        </p:nvPicPr>
        <p:blipFill>
          <a:blip r:embed="rId2">
            <a:extLst/>
          </a:blip>
          <a:stretch>
            <a:fillRect/>
          </a:stretch>
        </p:blipFill>
        <p:spPr>
          <a:xfrm>
            <a:off x="711200" y="742950"/>
            <a:ext cx="4241800" cy="895350"/>
          </a:xfrm>
          <a:prstGeom prst="rect">
            <a:avLst/>
          </a:prstGeom>
          <a:ln w="12700">
            <a:miter lim="400000"/>
          </a:ln>
        </p:spPr>
      </p:pic>
      <p:sp>
        <p:nvSpPr>
          <p:cNvPr id="148" name="Shape 148"/>
          <p:cNvSpPr/>
          <p:nvPr/>
        </p:nvSpPr>
        <p:spPr>
          <a:xfrm>
            <a:off x="812800" y="1828800"/>
            <a:ext cx="7620000" cy="8531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spcBef>
                <a:spcPts val="600"/>
              </a:spcBef>
              <a:defRPr sz="2800">
                <a:latin typeface="Arial"/>
                <a:ea typeface="Arial"/>
                <a:cs typeface="Arial"/>
                <a:sym typeface="Arial"/>
              </a:defRPr>
            </a:lvl1pPr>
          </a:lstStyle>
          <a:p>
            <a:pPr lvl="0">
              <a:defRPr sz="1800"/>
            </a:pPr>
            <a:r>
              <a:rPr sz="2800"/>
              <a:t>You identified and manipulated graphs of functions. (Lesson 2–6)</a:t>
            </a:r>
          </a:p>
        </p:txBody>
      </p:sp>
      <p:pic>
        <p:nvPicPr>
          <p:cNvPr id="149" name="image23.png"/>
          <p:cNvPicPr/>
          <p:nvPr/>
        </p:nvPicPr>
        <p:blipFill>
          <a:blip r:embed="rId3">
            <a:extLst/>
          </a:blip>
          <a:stretch>
            <a:fillRect/>
          </a:stretch>
        </p:blipFill>
        <p:spPr>
          <a:xfrm>
            <a:off x="711200" y="3048000"/>
            <a:ext cx="4241800" cy="895350"/>
          </a:xfrm>
          <a:prstGeom prst="rect">
            <a:avLst/>
          </a:prstGeom>
          <a:ln w="12700">
            <a:miter lim="400000"/>
          </a:ln>
        </p:spPr>
      </p:pic>
      <p:sp>
        <p:nvSpPr>
          <p:cNvPr id="150" name="Shape 150"/>
          <p:cNvSpPr/>
          <p:nvPr/>
        </p:nvSpPr>
        <p:spPr>
          <a:xfrm>
            <a:off x="812800" y="4057650"/>
            <a:ext cx="7620000" cy="4862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37414" indent="-837414">
              <a:lnSpc>
                <a:spcPct val="90000"/>
              </a:lnSpc>
              <a:spcBef>
                <a:spcPts val="1000"/>
              </a:spcBef>
              <a:buSzPct val="100000"/>
              <a:buChar char="•"/>
              <a:defRPr sz="2800">
                <a:latin typeface="Arial"/>
                <a:ea typeface="Arial"/>
                <a:cs typeface="Arial"/>
                <a:sym typeface="Arial"/>
              </a:defRPr>
            </a:lvl1pPr>
          </a:lstStyle>
          <a:p>
            <a:pPr lvl="0">
              <a:defRPr sz="1800"/>
            </a:pPr>
            <a:r>
              <a:rPr sz="2800"/>
              <a:t>Graph quadratic functions.</a:t>
            </a:r>
          </a:p>
        </p:txBody>
      </p:sp>
      <p:sp>
        <p:nvSpPr>
          <p:cNvPr id="151" name="Shape 151"/>
          <p:cNvSpPr/>
          <p:nvPr/>
        </p:nvSpPr>
        <p:spPr>
          <a:xfrm>
            <a:off x="812800" y="4686300"/>
            <a:ext cx="7620000" cy="85312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837414" indent="-837414">
              <a:lnSpc>
                <a:spcPct val="90000"/>
              </a:lnSpc>
              <a:spcBef>
                <a:spcPts val="1000"/>
              </a:spcBef>
              <a:buSzPct val="100000"/>
              <a:buChar char="•"/>
              <a:defRPr sz="2800">
                <a:latin typeface="Arial"/>
                <a:ea typeface="Arial"/>
                <a:cs typeface="Arial"/>
                <a:sym typeface="Arial"/>
              </a:defRPr>
            </a:lvl1pPr>
          </a:lstStyle>
          <a:p>
            <a:pPr lvl="0">
              <a:defRPr sz="1800"/>
            </a:pPr>
            <a:r>
              <a:rPr sz="2800"/>
              <a:t>Find and interpret the maximum and minimum values of a quadratic function.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47"/>
                                        </p:tgtEl>
                                        <p:attrNameLst>
                                          <p:attrName>style.visibility</p:attrName>
                                        </p:attrNameLst>
                                      </p:cBhvr>
                                      <p:to>
                                        <p:strVal val="visible"/>
                                      </p:to>
                                    </p:set>
                                    <p:animEffect filter="wipe(left)" transition="in">
                                      <p:cBhvr>
                                        <p:cTn id="7" dur="500"/>
                                        <p:tgtEl>
                                          <p:spTgt spid="14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8"/>
                                        </p:tgtEl>
                                        <p:attrNameLst>
                                          <p:attrName>style.visibility</p:attrName>
                                        </p:attrNameLst>
                                      </p:cBhvr>
                                      <p:to>
                                        <p:strVal val="visible"/>
                                      </p:to>
                                    </p:set>
                                    <p:animEffect filter="wipe(left)" transition="in">
                                      <p:cBhvr>
                                        <p:cTn id="11" dur="500"/>
                                        <p:tgtEl>
                                          <p:spTgt spid="148"/>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49"/>
                                        </p:tgtEl>
                                        <p:attrNameLst>
                                          <p:attrName>style.visibility</p:attrName>
                                        </p:attrNameLst>
                                      </p:cBhvr>
                                      <p:to>
                                        <p:strVal val="visible"/>
                                      </p:to>
                                    </p:set>
                                    <p:animEffect filter="wipe(left)" transition="in">
                                      <p:cBhvr>
                                        <p:cTn id="16" dur="500"/>
                                        <p:tgtEl>
                                          <p:spTgt spid="149"/>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50"/>
                                        </p:tgtEl>
                                        <p:attrNameLst>
                                          <p:attrName>style.visibility</p:attrName>
                                        </p:attrNameLst>
                                      </p:cBhvr>
                                      <p:to>
                                        <p:strVal val="visible"/>
                                      </p:to>
                                    </p:set>
                                    <p:animEffect filter="wipe(left)" transition="in">
                                      <p:cBhvr>
                                        <p:cTn id="20" dur="500"/>
                                        <p:tgtEl>
                                          <p:spTgt spid="150"/>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51">
                                            <p:bg/>
                                          </p:spTgt>
                                        </p:tgtEl>
                                        <p:attrNameLst>
                                          <p:attrName>style.visibility</p:attrName>
                                        </p:attrNameLst>
                                      </p:cBhvr>
                                      <p:to>
                                        <p:strVal val="visible"/>
                                      </p:to>
                                    </p:set>
                                    <p:animEffect filter="wipe(left)" transition="in">
                                      <p:cBhvr>
                                        <p:cTn id="25" dur="500"/>
                                        <p:tgtEl>
                                          <p:spTgt spid="151">
                                            <p:bg/>
                                          </p:spTgt>
                                        </p:tgtEl>
                                      </p:cBhvr>
                                    </p:animEffect>
                                  </p:childTnLst>
                                </p:cTn>
                              </p:par>
                              <p:par>
                                <p:cTn id="26" presetClass="entr" presetSubtype="8" presetID="22" grpId="5" fill="hold">
                                  <p:stCondLst>
                                    <p:cond delay="0"/>
                                  </p:stCondLst>
                                  <p:iterate type="el" backwards="0">
                                    <p:tmAbs val="0"/>
                                  </p:iterate>
                                  <p:childTnLst>
                                    <p:set>
                                      <p:cBhvr>
                                        <p:cTn id="27" fill="hold"/>
                                        <p:tgtEl>
                                          <p:spTgt spid="151">
                                            <p:txEl>
                                              <p:pRg st="0" end="0"/>
                                            </p:txEl>
                                          </p:spTgt>
                                        </p:tgtEl>
                                        <p:attrNameLst>
                                          <p:attrName>style.visibility</p:attrName>
                                        </p:attrNameLst>
                                      </p:cBhvr>
                                      <p:to>
                                        <p:strVal val="visible"/>
                                      </p:to>
                                    </p:set>
                                    <p:animEffect filter="wipe(left)" transition="in">
                                      <p:cBhvr>
                                        <p:cTn id="28" dur="500"/>
                                        <p:tgtEl>
                                          <p:spTgt spid="15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7" grpId="1"/>
      <p:bldP build="whole" bldLvl="1" animBg="1" rev="0" advAuto="0" spid="149" grpId="3"/>
      <p:bldP build="whole" bldLvl="1" animBg="1" rev="0" advAuto="0" spid="150" grpId="4"/>
      <p:bldP build="whole" bldLvl="1" animBg="1" rev="0" advAuto="0" spid="148" grpId="2"/>
      <p:bldP build="p" bldLvl="5" animBg="1" rev="0" advAuto="0" spid="151" grpId="5"/>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sp>
        <p:nvSpPr>
          <p:cNvPr id="390" name="Shape 390"/>
          <p:cNvSpPr/>
          <p:nvPr/>
        </p:nvSpPr>
        <p:spPr>
          <a:xfrm>
            <a:off x="4267200" y="761998"/>
            <a:ext cx="4343400" cy="66733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Quadratic Equations in the Real World</a:t>
            </a:r>
          </a:p>
        </p:txBody>
      </p:sp>
      <p:sp>
        <p:nvSpPr>
          <p:cNvPr id="391" name="Shape 391"/>
          <p:cNvSpPr/>
          <p:nvPr/>
        </p:nvSpPr>
        <p:spPr>
          <a:xfrm>
            <a:off x="838200" y="1512887"/>
            <a:ext cx="8039100" cy="10791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485900" indent="-1485900">
              <a:lnSpc>
                <a:spcPct val="90000"/>
              </a:lnSpc>
              <a:spcBef>
                <a:spcPts val="500"/>
              </a:spcBef>
            </a:pPr>
            <a:r>
              <a:rPr b="1" sz="2400">
                <a:solidFill>
                  <a:srgbClr val="00539D"/>
                </a:solidFill>
                <a:latin typeface="Arial"/>
                <a:ea typeface="Arial"/>
                <a:cs typeface="Arial"/>
                <a:sym typeface="Arial"/>
              </a:rPr>
              <a:t>Check</a:t>
            </a:r>
            <a:r>
              <a:rPr b="1" sz="2400">
                <a:solidFill>
                  <a:srgbClr val="FFEB55"/>
                </a:solidFill>
                <a:latin typeface="Arial"/>
                <a:ea typeface="Arial"/>
                <a:cs typeface="Arial"/>
                <a:sym typeface="Arial"/>
              </a:rPr>
              <a:t> 	</a:t>
            </a:r>
            <a:r>
              <a:rPr sz="2400">
                <a:latin typeface="Arial"/>
                <a:ea typeface="Arial"/>
                <a:cs typeface="Arial"/>
                <a:sym typeface="Arial"/>
              </a:rPr>
              <a:t>Graph this function on a graphing calculator, and use the </a:t>
            </a:r>
            <a:r>
              <a:rPr b="1" sz="2400">
                <a:latin typeface="Arial"/>
                <a:ea typeface="Arial"/>
                <a:cs typeface="Arial"/>
                <a:sym typeface="Arial"/>
              </a:rPr>
              <a:t>CALC</a:t>
            </a:r>
            <a:r>
              <a:rPr sz="2400">
                <a:latin typeface="Arial"/>
                <a:ea typeface="Arial"/>
                <a:cs typeface="Arial"/>
                <a:sym typeface="Arial"/>
              </a:rPr>
              <a:t> menu to confirm this solution.</a:t>
            </a:r>
          </a:p>
        </p:txBody>
      </p:sp>
      <p:sp>
        <p:nvSpPr>
          <p:cNvPr id="392" name="Shape 392"/>
          <p:cNvSpPr/>
          <p:nvPr/>
        </p:nvSpPr>
        <p:spPr>
          <a:xfrm>
            <a:off x="495300" y="2562224"/>
            <a:ext cx="80772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indent="342900">
              <a:lnSpc>
                <a:spcPct val="90000"/>
              </a:lnSpc>
              <a:spcBef>
                <a:spcPts val="500"/>
              </a:spcBef>
              <a:defRPr b="1" sz="2400">
                <a:solidFill>
                  <a:srgbClr val="00539D"/>
                </a:solidFill>
                <a:latin typeface="Arial"/>
                <a:ea typeface="Arial"/>
                <a:cs typeface="Arial"/>
                <a:sym typeface="Arial"/>
              </a:defRPr>
            </a:lvl1pPr>
          </a:lstStyle>
          <a:p>
            <a:pPr lvl="0">
              <a:defRPr b="0" sz="1800">
                <a:solidFill>
                  <a:srgbClr val="000000"/>
                </a:solidFill>
              </a:defRPr>
            </a:pPr>
            <a:r>
              <a:rPr b="1" sz="2400">
                <a:solidFill>
                  <a:srgbClr val="00539D"/>
                </a:solidFill>
              </a:rPr>
              <a:t>Keystrokes:</a:t>
            </a:r>
          </a:p>
        </p:txBody>
      </p:sp>
      <p:sp>
        <p:nvSpPr>
          <p:cNvPr id="393" name="Shape 393"/>
          <p:cNvSpPr/>
          <p:nvPr/>
        </p:nvSpPr>
        <p:spPr>
          <a:xfrm>
            <a:off x="495300" y="3776662"/>
            <a:ext cx="5029200" cy="238523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pPr>
            <a:r>
              <a:rPr sz="2400">
                <a:latin typeface="Arial"/>
                <a:ea typeface="Arial"/>
                <a:cs typeface="Arial"/>
                <a:sym typeface="Arial"/>
              </a:rPr>
              <a:t>At the bottom of the display are the coordinates of the maximum point on the graph of </a:t>
            </a:r>
            <a:br>
              <a:rPr sz="2400">
                <a:latin typeface="Arial"/>
                <a:ea typeface="Arial"/>
                <a:cs typeface="Arial"/>
                <a:sym typeface="Arial"/>
              </a:rPr>
            </a:br>
            <a:r>
              <a:rPr i="1" sz="2400">
                <a:latin typeface="Arial"/>
                <a:ea typeface="Arial"/>
                <a:cs typeface="Arial"/>
                <a:sym typeface="Arial"/>
              </a:rPr>
              <a:t>y</a:t>
            </a:r>
            <a:r>
              <a:rPr sz="2400">
                <a:latin typeface="Arial"/>
                <a:ea typeface="Arial"/>
                <a:cs typeface="Arial"/>
                <a:sym typeface="Arial"/>
              </a:rPr>
              <a:t> = –5</a:t>
            </a:r>
            <a:r>
              <a:rPr i="1" sz="2400">
                <a:latin typeface="Arial"/>
                <a:ea typeface="Arial"/>
                <a:cs typeface="Arial"/>
                <a:sym typeface="Arial"/>
              </a:rPr>
              <a:t>x</a:t>
            </a:r>
            <a:r>
              <a:rPr baseline="40000" sz="2400">
                <a:latin typeface="Arial"/>
                <a:ea typeface="Arial"/>
                <a:cs typeface="Arial"/>
                <a:sym typeface="Arial"/>
              </a:rPr>
              <a:t>2</a:t>
            </a:r>
            <a:r>
              <a:rPr sz="2400">
                <a:latin typeface="Arial"/>
                <a:ea typeface="Arial"/>
                <a:cs typeface="Arial"/>
                <a:sym typeface="Arial"/>
              </a:rPr>
              <a:t> + 40</a:t>
            </a:r>
            <a:r>
              <a:rPr i="1" sz="2400">
                <a:latin typeface="Arial"/>
                <a:ea typeface="Arial"/>
                <a:cs typeface="Arial"/>
                <a:sym typeface="Arial"/>
              </a:rPr>
              <a:t>x</a:t>
            </a:r>
            <a:r>
              <a:rPr sz="2400">
                <a:latin typeface="Arial"/>
                <a:ea typeface="Arial"/>
                <a:cs typeface="Arial"/>
                <a:sym typeface="Arial"/>
              </a:rPr>
              <a:t> + 1200. The </a:t>
            </a:r>
            <a:br>
              <a:rPr sz="2400">
                <a:latin typeface="Arial"/>
                <a:ea typeface="Arial"/>
                <a:cs typeface="Arial"/>
                <a:sym typeface="Arial"/>
              </a:rPr>
            </a:br>
            <a:r>
              <a:rPr i="1" sz="2400">
                <a:latin typeface="Arial"/>
                <a:ea typeface="Arial"/>
                <a:cs typeface="Arial"/>
                <a:sym typeface="Arial"/>
              </a:rPr>
              <a:t>y</a:t>
            </a:r>
            <a:r>
              <a:rPr sz="2400">
                <a:latin typeface="Arial"/>
                <a:ea typeface="Arial"/>
                <a:cs typeface="Arial"/>
                <a:sym typeface="Arial"/>
              </a:rPr>
              <a:t>-value of these coordinates is the maximum value of the function, or 1280.</a:t>
            </a:r>
          </a:p>
        </p:txBody>
      </p:sp>
      <p:grpSp>
        <p:nvGrpSpPr>
          <p:cNvPr id="399" name="Group 399"/>
          <p:cNvGrpSpPr/>
          <p:nvPr/>
        </p:nvGrpSpPr>
        <p:grpSpPr>
          <a:xfrm>
            <a:off x="962024" y="3071811"/>
            <a:ext cx="7686677" cy="468818"/>
            <a:chOff x="0" y="0"/>
            <a:chExt cx="7686675" cy="468816"/>
          </a:xfrm>
        </p:grpSpPr>
        <p:sp>
          <p:nvSpPr>
            <p:cNvPr id="394" name="Shape 394"/>
            <p:cNvSpPr/>
            <p:nvPr/>
          </p:nvSpPr>
          <p:spPr>
            <a:xfrm>
              <a:off x="2552699" y="-1"/>
              <a:ext cx="1371601" cy="377380"/>
            </a:xfrm>
            <a:prstGeom prst="rect">
              <a:avLst/>
            </a:prstGeom>
            <a:solidFill>
              <a:srgbClr val="FFCC00"/>
            </a:solidFill>
            <a:ln w="31750" cap="flat">
              <a:solidFill>
                <a:srgbClr val="E01B22"/>
              </a:solidFill>
              <a:prstDash val="solid"/>
              <a:round/>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ENTER</a:t>
              </a:r>
            </a:p>
          </p:txBody>
        </p:sp>
        <p:sp>
          <p:nvSpPr>
            <p:cNvPr id="395" name="Shape 395"/>
            <p:cNvSpPr/>
            <p:nvPr/>
          </p:nvSpPr>
          <p:spPr>
            <a:xfrm>
              <a:off x="-1" y="-1"/>
              <a:ext cx="842964" cy="377380"/>
            </a:xfrm>
            <a:prstGeom prst="rect">
              <a:avLst/>
            </a:prstGeom>
            <a:solidFill>
              <a:srgbClr val="FFCC00"/>
            </a:solidFill>
            <a:ln w="31750" cap="flat">
              <a:solidFill>
                <a:srgbClr val="E01B22"/>
              </a:solidFill>
              <a:prstDash val="solid"/>
              <a:round/>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2nd</a:t>
              </a:r>
            </a:p>
          </p:txBody>
        </p:sp>
        <p:sp>
          <p:nvSpPr>
            <p:cNvPr id="396" name="Shape 396"/>
            <p:cNvSpPr/>
            <p:nvPr/>
          </p:nvSpPr>
          <p:spPr>
            <a:xfrm>
              <a:off x="523874" y="31750"/>
              <a:ext cx="6400801" cy="4370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indent="342900">
                <a:lnSpc>
                  <a:spcPct val="90000"/>
                </a:lnSpc>
                <a:spcBef>
                  <a:spcPts val="500"/>
                </a:spcBef>
                <a:tabLst>
                  <a:tab pos="3479800" algn="l"/>
                </a:tabLst>
                <a:defRPr sz="2400">
                  <a:latin typeface="Arial"/>
                  <a:ea typeface="Arial"/>
                  <a:cs typeface="Arial"/>
                  <a:sym typeface="Arial"/>
                </a:defRPr>
              </a:lvl1pPr>
            </a:lstStyle>
            <a:p>
              <a:pPr lvl="0">
                <a:defRPr sz="1800"/>
              </a:pPr>
              <a:r>
                <a:rPr sz="2400"/>
                <a:t>[CALC] 4 0	10</a:t>
              </a:r>
            </a:p>
          </p:txBody>
        </p:sp>
        <p:sp>
          <p:nvSpPr>
            <p:cNvPr id="397" name="Shape 397"/>
            <p:cNvSpPr/>
            <p:nvPr/>
          </p:nvSpPr>
          <p:spPr>
            <a:xfrm>
              <a:off x="4638675" y="-1"/>
              <a:ext cx="1371601" cy="377380"/>
            </a:xfrm>
            <a:prstGeom prst="rect">
              <a:avLst/>
            </a:prstGeom>
            <a:solidFill>
              <a:srgbClr val="FFCC00"/>
            </a:solidFill>
            <a:ln w="31750" cap="flat">
              <a:solidFill>
                <a:srgbClr val="E01B22"/>
              </a:solidFill>
              <a:prstDash val="solid"/>
              <a:round/>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ENTER</a:t>
              </a:r>
            </a:p>
          </p:txBody>
        </p:sp>
        <p:sp>
          <p:nvSpPr>
            <p:cNvPr id="398" name="Shape 398"/>
            <p:cNvSpPr/>
            <p:nvPr/>
          </p:nvSpPr>
          <p:spPr>
            <a:xfrm>
              <a:off x="6315075" y="-1"/>
              <a:ext cx="1371601" cy="377380"/>
            </a:xfrm>
            <a:prstGeom prst="rect">
              <a:avLst/>
            </a:prstGeom>
            <a:solidFill>
              <a:srgbClr val="FFCC00"/>
            </a:solidFill>
            <a:ln w="31750" cap="flat">
              <a:solidFill>
                <a:srgbClr val="E01B22"/>
              </a:solidFill>
              <a:prstDash val="solid"/>
              <a:round/>
            </a:ln>
            <a:effectLst/>
            <a:extLst>
              <a:ext uri="{C572A759-6A51-4108-AA02-DFA0A04FC94B}">
                <ma14:wrappingTextBoxFlag xmlns:ma14="http://schemas.microsoft.com/office/mac/drawingml/2011/main" val="1"/>
              </a:ext>
            </a:extLst>
          </p:spPr>
          <p:txBody>
            <a:bodyPr wrap="square" lIns="0" tIns="0" rIns="0" bIns="0" numCol="1" anchor="t">
              <a:spAutoFit/>
            </a:bodyPr>
            <a:lstStyle>
              <a:lvl1pPr algn="ctr">
                <a:lnSpc>
                  <a:spcPct val="90000"/>
                </a:lnSpc>
                <a:spcBef>
                  <a:spcPts val="1400"/>
                </a:spcBef>
                <a:defRPr sz="2400">
                  <a:latin typeface="Arial"/>
                  <a:ea typeface="Arial"/>
                  <a:cs typeface="Arial"/>
                  <a:sym typeface="Arial"/>
                </a:defRPr>
              </a:lvl1pPr>
            </a:lstStyle>
            <a:p>
              <a:pPr lvl="0">
                <a:defRPr sz="1800"/>
              </a:pPr>
              <a:r>
                <a:rPr sz="2400"/>
                <a:t>ENTER</a:t>
              </a:r>
            </a:p>
          </p:txBody>
        </p:sp>
      </p:grpSp>
      <p:pic>
        <p:nvPicPr>
          <p:cNvPr id="400" name="image21.jpeg"/>
          <p:cNvPicPr/>
          <p:nvPr/>
        </p:nvPicPr>
        <p:blipFill>
          <a:blip r:embed="rId2">
            <a:extLst/>
          </a:blip>
          <a:stretch>
            <a:fillRect/>
          </a:stretch>
        </p:blipFill>
        <p:spPr>
          <a:xfrm>
            <a:off x="5599112" y="3600450"/>
            <a:ext cx="3201989" cy="2538414"/>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391">
                                            <p:bg/>
                                          </p:spTgt>
                                        </p:tgtEl>
                                        <p:attrNameLst>
                                          <p:attrName>style.visibility</p:attrName>
                                        </p:attrNameLst>
                                      </p:cBhvr>
                                      <p:to>
                                        <p:strVal val="visible"/>
                                      </p:to>
                                    </p:set>
                                    <p:animEffect filter="wipe(left)" transition="in">
                                      <p:cBhvr>
                                        <p:cTn id="7" dur="500"/>
                                        <p:tgtEl>
                                          <p:spTgt spid="391">
                                            <p:bg/>
                                          </p:spTgt>
                                        </p:tgtEl>
                                      </p:cBhvr>
                                    </p:animEffect>
                                  </p:childTnLst>
                                </p:cTn>
                              </p:par>
                              <p:par>
                                <p:cTn id="8" presetClass="entr" presetSubtype="8" presetID="22" grpId="1" fill="hold">
                                  <p:stCondLst>
                                    <p:cond delay="0"/>
                                  </p:stCondLst>
                                  <p:iterate type="el" backwards="0">
                                    <p:tmAbs val="0"/>
                                  </p:iterate>
                                  <p:childTnLst>
                                    <p:set>
                                      <p:cBhvr>
                                        <p:cTn id="9" fill="hold"/>
                                        <p:tgtEl>
                                          <p:spTgt spid="391">
                                            <p:txEl>
                                              <p:pRg st="0" end="0"/>
                                            </p:txEl>
                                          </p:spTgt>
                                        </p:tgtEl>
                                        <p:attrNameLst>
                                          <p:attrName>style.visibility</p:attrName>
                                        </p:attrNameLst>
                                      </p:cBhvr>
                                      <p:to>
                                        <p:strVal val="visible"/>
                                      </p:to>
                                    </p:set>
                                    <p:animEffect filter="wipe(left)" transition="in">
                                      <p:cBhvr>
                                        <p:cTn id="10" dur="500"/>
                                        <p:tgtEl>
                                          <p:spTgt spid="3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392">
                                            <p:bg/>
                                          </p:spTgt>
                                        </p:tgtEl>
                                        <p:attrNameLst>
                                          <p:attrName>style.visibility</p:attrName>
                                        </p:attrNameLst>
                                      </p:cBhvr>
                                      <p:to>
                                        <p:strVal val="visible"/>
                                      </p:to>
                                    </p:set>
                                    <p:animEffect filter="wipe(left)" transition="in">
                                      <p:cBhvr>
                                        <p:cTn id="15" dur="500"/>
                                        <p:tgtEl>
                                          <p:spTgt spid="392">
                                            <p:bg/>
                                          </p:spTgt>
                                        </p:tgtEl>
                                      </p:cBhvr>
                                    </p:animEffect>
                                  </p:childTnLst>
                                </p:cTn>
                              </p:par>
                              <p:par>
                                <p:cTn id="16" presetClass="entr" presetSubtype="8" presetID="22" grpId="2" fill="hold">
                                  <p:stCondLst>
                                    <p:cond delay="0"/>
                                  </p:stCondLst>
                                  <p:iterate type="el" backwards="0">
                                    <p:tmAbs val="0"/>
                                  </p:iterate>
                                  <p:childTnLst>
                                    <p:set>
                                      <p:cBhvr>
                                        <p:cTn id="17" fill="hold"/>
                                        <p:tgtEl>
                                          <p:spTgt spid="392">
                                            <p:txEl>
                                              <p:pRg st="0" end="0"/>
                                            </p:txEl>
                                          </p:spTgt>
                                        </p:tgtEl>
                                        <p:attrNameLst>
                                          <p:attrName>style.visibility</p:attrName>
                                        </p:attrNameLst>
                                      </p:cBhvr>
                                      <p:to>
                                        <p:strVal val="visible"/>
                                      </p:to>
                                    </p:set>
                                    <p:animEffect filter="wipe(left)" transition="in">
                                      <p:cBhvr>
                                        <p:cTn id="18" dur="500"/>
                                        <p:tgtEl>
                                          <p:spTgt spid="392">
                                            <p:txEl>
                                              <p:pRg st="0" end="0"/>
                                            </p:txEl>
                                          </p:spTgt>
                                        </p:tgtEl>
                                      </p:cBhvr>
                                    </p:animEffect>
                                  </p:childTnLst>
                                </p:cTn>
                              </p:par>
                            </p:childTnLst>
                          </p:cTn>
                        </p:par>
                        <p:par>
                          <p:cTn id="19" fill="hold">
                            <p:stCondLst>
                              <p:cond delay="500"/>
                            </p:stCondLst>
                            <p:childTnLst>
                              <p:par>
                                <p:cTn id="20" nodeType="afterEffect" presetClass="entr" presetSubtype="8" presetID="22" grpId="3" fill="hold">
                                  <p:stCondLst>
                                    <p:cond delay="0"/>
                                  </p:stCondLst>
                                  <p:iterate type="el" backwards="0">
                                    <p:tmAbs val="0"/>
                                  </p:iterate>
                                  <p:childTnLst>
                                    <p:set>
                                      <p:cBhvr>
                                        <p:cTn id="21" fill="hold"/>
                                        <p:tgtEl>
                                          <p:spTgt spid="399"/>
                                        </p:tgtEl>
                                        <p:attrNameLst>
                                          <p:attrName>style.visibility</p:attrName>
                                        </p:attrNameLst>
                                      </p:cBhvr>
                                      <p:to>
                                        <p:strVal val="visible"/>
                                      </p:to>
                                    </p:set>
                                    <p:animEffect filter="wipe(left)" transition="in">
                                      <p:cBhvr>
                                        <p:cTn id="22" dur="500"/>
                                        <p:tgtEl>
                                          <p:spTgt spid="399"/>
                                        </p:tgtEl>
                                      </p:cBhvr>
                                    </p:animEffec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8" presetID="22" grpId="4" fill="hold">
                                  <p:stCondLst>
                                    <p:cond delay="0"/>
                                  </p:stCondLst>
                                  <p:iterate type="el" backwards="0">
                                    <p:tmAbs val="0"/>
                                  </p:iterate>
                                  <p:childTnLst>
                                    <p:set>
                                      <p:cBhvr>
                                        <p:cTn id="26" fill="hold"/>
                                        <p:tgtEl>
                                          <p:spTgt spid="393">
                                            <p:bg/>
                                          </p:spTgt>
                                        </p:tgtEl>
                                        <p:attrNameLst>
                                          <p:attrName>style.visibility</p:attrName>
                                        </p:attrNameLst>
                                      </p:cBhvr>
                                      <p:to>
                                        <p:strVal val="visible"/>
                                      </p:to>
                                    </p:set>
                                    <p:animEffect filter="wipe(left)" transition="in">
                                      <p:cBhvr>
                                        <p:cTn id="27" dur="500"/>
                                        <p:tgtEl>
                                          <p:spTgt spid="393">
                                            <p:bg/>
                                          </p:spTgt>
                                        </p:tgtEl>
                                      </p:cBhvr>
                                    </p:animEffect>
                                  </p:childTnLst>
                                </p:cTn>
                              </p:par>
                              <p:par>
                                <p:cTn id="28" presetClass="entr" presetSubtype="8" presetID="22" grpId="4" fill="hold">
                                  <p:stCondLst>
                                    <p:cond delay="0"/>
                                  </p:stCondLst>
                                  <p:iterate type="el" backwards="0">
                                    <p:tmAbs val="0"/>
                                  </p:iterate>
                                  <p:childTnLst>
                                    <p:set>
                                      <p:cBhvr>
                                        <p:cTn id="29" fill="hold"/>
                                        <p:tgtEl>
                                          <p:spTgt spid="393">
                                            <p:txEl>
                                              <p:pRg st="0" end="0"/>
                                            </p:txEl>
                                          </p:spTgt>
                                        </p:tgtEl>
                                        <p:attrNameLst>
                                          <p:attrName>style.visibility</p:attrName>
                                        </p:attrNameLst>
                                      </p:cBhvr>
                                      <p:to>
                                        <p:strVal val="visible"/>
                                      </p:to>
                                    </p:set>
                                    <p:animEffect filter="wipe(left)" transition="in">
                                      <p:cBhvr>
                                        <p:cTn id="30" dur="500"/>
                                        <p:tgtEl>
                                          <p:spTgt spid="393">
                                            <p:txEl>
                                              <p:pRg st="0" end="0"/>
                                            </p:txEl>
                                          </p:spTgt>
                                        </p:tgtEl>
                                      </p:cBhvr>
                                    </p:animEffect>
                                  </p:childTnLst>
                                </p:cTn>
                              </p:par>
                            </p:childTnLst>
                          </p:cTn>
                        </p:par>
                        <p:par>
                          <p:cTn id="31" fill="hold">
                            <p:stCondLst>
                              <p:cond delay="500"/>
                            </p:stCondLst>
                            <p:childTnLst>
                              <p:par>
                                <p:cTn id="32" nodeType="afterEffect" presetClass="entr" presetSubtype="8" presetID="22" grpId="5" fill="hold">
                                  <p:stCondLst>
                                    <p:cond delay="0"/>
                                  </p:stCondLst>
                                  <p:iterate type="el" backwards="0">
                                    <p:tmAbs val="0"/>
                                  </p:iterate>
                                  <p:childTnLst>
                                    <p:set>
                                      <p:cBhvr>
                                        <p:cTn id="33" fill="hold"/>
                                        <p:tgtEl>
                                          <p:spTgt spid="400"/>
                                        </p:tgtEl>
                                        <p:attrNameLst>
                                          <p:attrName>style.visibility</p:attrName>
                                        </p:attrNameLst>
                                      </p:cBhvr>
                                      <p:to>
                                        <p:strVal val="visible"/>
                                      </p:to>
                                    </p:set>
                                    <p:animEffect filter="wipe(left)" transition="in">
                                      <p:cBhvr>
                                        <p:cTn id="34"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9" grpId="3"/>
      <p:bldP build="whole" bldLvl="1" animBg="1" rev="0" advAuto="0" spid="400" grpId="5"/>
      <p:bldP build="p" bldLvl="5" animBg="1" rev="0" advAuto="0" spid="391" grpId="1"/>
      <p:bldP build="p" bldLvl="5" animBg="1" rev="0" advAuto="0" spid="393" grpId="4"/>
      <p:bldP build="p" bldLvl="5" animBg="1" rev="0" advAuto="0" spid="392" grpId="2"/>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2" name="Shape 402"/>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403" name="Shape 403"/>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graphicFrame>
        <p:nvGraphicFramePr>
          <p:cNvPr id="404" name="Chart 404"/>
          <p:cNvGraphicFramePr/>
          <p:nvPr/>
        </p:nvGraphicFramePr>
        <p:xfrm>
          <a:off x="6382863" y="3123314"/>
          <a:ext cx="2281468" cy="3096308"/>
        </p:xfrm>
        <a:graphic xmlns:a="http://schemas.openxmlformats.org/drawingml/2006/main">
          <a:graphicData uri="http://schemas.openxmlformats.org/drawingml/2006/chart">
            <c:chart xmlns:c="http://schemas.openxmlformats.org/drawingml/2006/chart" r:id="rId2"/>
          </a:graphicData>
        </a:graphic>
      </p:graphicFrame>
      <p:sp>
        <p:nvSpPr>
          <p:cNvPr id="405" name="Shape 405"/>
          <p:cNvSpPr/>
          <p:nvPr/>
        </p:nvSpPr>
        <p:spPr>
          <a:xfrm>
            <a:off x="857250" y="3879849"/>
            <a:ext cx="2790825" cy="1819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533400" indent="-533400">
              <a:lnSpc>
                <a:spcPct val="90000"/>
              </a:lnSpc>
              <a:spcBef>
                <a:spcPts val="1100"/>
              </a:spcBef>
            </a:pPr>
            <a:r>
              <a:rPr b="1" sz="2400">
                <a:solidFill>
                  <a:srgbClr val="00539D"/>
                </a:solidFill>
                <a:latin typeface="Arial"/>
                <a:ea typeface="Arial"/>
                <a:cs typeface="Arial"/>
                <a:sym typeface="Arial"/>
              </a:rPr>
              <a:t>A.</a:t>
            </a:r>
            <a:r>
              <a:rPr b="1" sz="2400">
                <a:latin typeface="Arial"/>
                <a:ea typeface="Arial"/>
                <a:cs typeface="Arial"/>
                <a:sym typeface="Arial"/>
              </a:rPr>
              <a:t>	$29.50</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B.</a:t>
            </a:r>
            <a:r>
              <a:rPr b="1" sz="2400">
                <a:latin typeface="Arial"/>
                <a:ea typeface="Arial"/>
                <a:cs typeface="Arial"/>
                <a:sym typeface="Arial"/>
              </a:rPr>
              <a:t>	$20.00</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C.</a:t>
            </a:r>
            <a:r>
              <a:rPr b="1" sz="2400">
                <a:latin typeface="Arial"/>
                <a:ea typeface="Arial"/>
                <a:cs typeface="Arial"/>
                <a:sym typeface="Arial"/>
              </a:rPr>
              <a:t>	$17.50</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D.</a:t>
            </a:r>
            <a:r>
              <a:rPr b="1" sz="2400">
                <a:latin typeface="Arial"/>
                <a:ea typeface="Arial"/>
                <a:cs typeface="Arial"/>
                <a:sym typeface="Arial"/>
              </a:rPr>
              <a:t>	$15.00</a:t>
            </a:r>
          </a:p>
        </p:txBody>
      </p:sp>
      <p:sp>
        <p:nvSpPr>
          <p:cNvPr id="406" name="Shape 406"/>
          <p:cNvSpPr/>
          <p:nvPr/>
        </p:nvSpPr>
        <p:spPr>
          <a:xfrm>
            <a:off x="476250" y="1285875"/>
            <a:ext cx="8020050" cy="2042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400">
                <a:solidFill>
                  <a:srgbClr val="E01B22"/>
                </a:solidFill>
                <a:latin typeface="Arial"/>
                <a:ea typeface="Arial"/>
                <a:cs typeface="Arial"/>
                <a:sym typeface="Arial"/>
              </a:rPr>
              <a:t>A. ECONOMICS</a:t>
            </a:r>
            <a:r>
              <a:rPr b="1" sz="2400">
                <a:solidFill>
                  <a:srgbClr val="00539D"/>
                </a:solidFill>
                <a:latin typeface="Arial"/>
                <a:ea typeface="Arial"/>
                <a:cs typeface="Arial"/>
                <a:sym typeface="Arial"/>
              </a:rPr>
              <a:t> A sports team sells about </a:t>
            </a:r>
            <a:br>
              <a:rPr b="1" sz="2400">
                <a:solidFill>
                  <a:srgbClr val="00539D"/>
                </a:solidFill>
                <a:latin typeface="Arial"/>
                <a:ea typeface="Arial"/>
                <a:cs typeface="Arial"/>
                <a:sym typeface="Arial"/>
              </a:rPr>
            </a:br>
            <a:r>
              <a:rPr b="1" sz="2400">
                <a:solidFill>
                  <a:srgbClr val="00539D"/>
                </a:solidFill>
                <a:latin typeface="Arial"/>
                <a:ea typeface="Arial"/>
                <a:cs typeface="Arial"/>
                <a:sym typeface="Arial"/>
              </a:rPr>
              <a:t>100 coupon books for $30 each during their annual fundraiser. They estimate that for each $0.50 decrease in the price, they will sell about 10 more coupon books. How much should they charge for each book in order to maximize the income from their sales?</a:t>
            </a:r>
          </a:p>
        </p:txBody>
      </p:sp>
      <p:sp>
        <p:nvSpPr>
          <p:cNvPr id="407" name="Shape 407"/>
          <p:cNvSpPr/>
          <p:nvPr/>
        </p:nvSpPr>
        <p:spPr>
          <a:xfrm>
            <a:off x="847719" y="5095869"/>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pic>
        <p:nvPicPr>
          <p:cNvPr id="408" name="image26.png"/>
          <p:cNvPicPr/>
          <p:nvPr/>
        </p:nvPicPr>
        <p:blipFill>
          <a:blip r:embed="rId3">
            <a:extLst/>
          </a:blip>
          <a:stretch>
            <a:fillRect/>
          </a:stretch>
        </p:blipFill>
        <p:spPr>
          <a:xfrm>
            <a:off x="4316412" y="712787"/>
            <a:ext cx="2846389" cy="511177"/>
          </a:xfrm>
          <a:prstGeom prst="rect">
            <a:avLst/>
          </a:prstGeom>
          <a:ln w="12700">
            <a:miter lim="400000"/>
          </a:ln>
        </p:spPr>
      </p:pic>
      <p:pic>
        <p:nvPicPr>
          <p:cNvPr id="409" name="image1.jpeg"/>
          <p:cNvPicPr/>
          <p:nvPr/>
        </p:nvPicPr>
        <p:blipFill>
          <a:blip r:embed="rId4">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408"/>
                                        </p:tgtEl>
                                        <p:attrNameLst>
                                          <p:attrName>style.visibility</p:attrName>
                                        </p:attrNameLst>
                                      </p:cBhvr>
                                      <p:to>
                                        <p:strVal val="visible"/>
                                      </p:to>
                                    </p:set>
                                    <p:animEffect filter="wipe(left)" transition="in">
                                      <p:cBhvr>
                                        <p:cTn id="7" dur="500"/>
                                        <p:tgtEl>
                                          <p:spTgt spid="408"/>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409"/>
                                        </p:tgtEl>
                                        <p:attrNameLst>
                                          <p:attrName>style.visibility</p:attrName>
                                        </p:attrNameLst>
                                      </p:cBhvr>
                                      <p:to>
                                        <p:strVal val="visible"/>
                                      </p:to>
                                    </p:set>
                                    <p:animEffect filter="fade" transition="in">
                                      <p:cBhvr>
                                        <p:cTn id="11" dur="500"/>
                                        <p:tgtEl>
                                          <p:spTgt spid="409"/>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406"/>
                                        </p:tgtEl>
                                        <p:attrNameLst>
                                          <p:attrName>style.visibility</p:attrName>
                                        </p:attrNameLst>
                                      </p:cBhvr>
                                      <p:to>
                                        <p:strVal val="visible"/>
                                      </p:to>
                                    </p:set>
                                    <p:animEffect filter="wipe(left)" transition="in">
                                      <p:cBhvr>
                                        <p:cTn id="15" dur="500"/>
                                        <p:tgtEl>
                                          <p:spTgt spid="406"/>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405"/>
                                        </p:tgtEl>
                                        <p:attrNameLst>
                                          <p:attrName>style.visibility</p:attrName>
                                        </p:attrNameLst>
                                      </p:cBhvr>
                                      <p:to>
                                        <p:strVal val="visible"/>
                                      </p:to>
                                    </p:set>
                                    <p:animEffect filter="wipe(left)" transition="in">
                                      <p:cBhvr>
                                        <p:cTn id="19" dur="500"/>
                                        <p:tgtEl>
                                          <p:spTgt spid="405"/>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40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407"/>
                                        </p:tgtEl>
                                        <p:attrNameLst>
                                          <p:attrName>style.visibility</p:attrName>
                                        </p:attrNameLst>
                                      </p:cBhvr>
                                      <p:to>
                                        <p:strVal val="visible"/>
                                      </p:to>
                                    </p:set>
                                    <p:anim calcmode="lin" valueType="num">
                                      <p:cBhvr>
                                        <p:cTn id="28" dur="80" fill="hold"/>
                                        <p:tgtEl>
                                          <p:spTgt spid="407"/>
                                        </p:tgtEl>
                                        <p:attrNameLst>
                                          <p:attrName>ppt_x</p:attrName>
                                        </p:attrNameLst>
                                      </p:cBhvr>
                                      <p:tavLst>
                                        <p:tav tm="0">
                                          <p:val>
                                            <p:strVal val="#ppt_x"/>
                                          </p:val>
                                        </p:tav>
                                        <p:tav tm="100000">
                                          <p:val>
                                            <p:strVal val="#ppt_x"/>
                                          </p:val>
                                        </p:tav>
                                      </p:tavLst>
                                    </p:anim>
                                    <p:anim calcmode="lin" valueType="num">
                                      <p:cBhvr>
                                        <p:cTn id="29" dur="80" fill="hold"/>
                                        <p:tgtEl>
                                          <p:spTgt spid="4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9" grpId="2"/>
      <p:bldP build="whole" bldLvl="1" animBg="1" rev="0" advAuto="0" spid="404" grpId="5"/>
      <p:bldP build="whole" bldLvl="1" animBg="1" rev="0" advAuto="0" spid="407" grpId="6"/>
      <p:bldP build="whole" bldLvl="1" animBg="1" rev="0" advAuto="0" spid="408" grpId="1"/>
      <p:bldP build="whole" bldLvl="1" animBg="1" rev="0" advAuto="0" spid="405" grpId="4"/>
      <p:bldP build="whole" bldLvl="1" animBg="1" rev="0" advAuto="0" spid="406" grpId="3"/>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1" name="Shape 411"/>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412" name="Shape 412"/>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4</a:t>
            </a:r>
          </a:p>
        </p:txBody>
      </p:sp>
      <p:graphicFrame>
        <p:nvGraphicFramePr>
          <p:cNvPr id="413" name="Chart 413"/>
          <p:cNvGraphicFramePr/>
          <p:nvPr/>
        </p:nvGraphicFramePr>
        <p:xfrm>
          <a:off x="6382863" y="3123314"/>
          <a:ext cx="2281468" cy="3096308"/>
        </p:xfrm>
        <a:graphic xmlns:a="http://schemas.openxmlformats.org/drawingml/2006/main">
          <a:graphicData uri="http://schemas.openxmlformats.org/drawingml/2006/chart">
            <c:chart xmlns:c="http://schemas.openxmlformats.org/drawingml/2006/chart" r:id="rId2"/>
          </a:graphicData>
        </a:graphic>
      </p:graphicFrame>
      <p:sp>
        <p:nvSpPr>
          <p:cNvPr id="414" name="Shape 414"/>
          <p:cNvSpPr/>
          <p:nvPr/>
        </p:nvSpPr>
        <p:spPr>
          <a:xfrm>
            <a:off x="857250" y="3648074"/>
            <a:ext cx="2790825" cy="18192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533400" indent="-533400">
              <a:lnSpc>
                <a:spcPct val="90000"/>
              </a:lnSpc>
              <a:spcBef>
                <a:spcPts val="1100"/>
              </a:spcBef>
            </a:pPr>
            <a:r>
              <a:rPr b="1" sz="2400">
                <a:solidFill>
                  <a:srgbClr val="00539D"/>
                </a:solidFill>
                <a:latin typeface="Arial"/>
                <a:ea typeface="Arial"/>
                <a:cs typeface="Arial"/>
                <a:sym typeface="Arial"/>
              </a:rPr>
              <a:t>A.</a:t>
            </a:r>
            <a:r>
              <a:rPr b="1" sz="2400">
                <a:latin typeface="Arial"/>
                <a:ea typeface="Arial"/>
                <a:cs typeface="Arial"/>
                <a:sym typeface="Arial"/>
              </a:rPr>
              <a:t>	$3123.75</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B.</a:t>
            </a:r>
            <a:r>
              <a:rPr b="1" sz="2400">
                <a:latin typeface="Arial"/>
                <a:ea typeface="Arial"/>
                <a:cs typeface="Arial"/>
                <a:sym typeface="Arial"/>
              </a:rPr>
              <a:t>	$5843.75</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C.</a:t>
            </a:r>
            <a:r>
              <a:rPr b="1" sz="2400">
                <a:latin typeface="Arial"/>
                <a:ea typeface="Arial"/>
                <a:cs typeface="Arial"/>
                <a:sym typeface="Arial"/>
              </a:rPr>
              <a:t>	$6125.00</a:t>
            </a:r>
            <a:endParaRPr b="1" sz="2400">
              <a:latin typeface="Arial"/>
              <a:ea typeface="Arial"/>
              <a:cs typeface="Arial"/>
              <a:sym typeface="Arial"/>
            </a:endParaRPr>
          </a:p>
          <a:p>
            <a:pPr lvl="0" marL="533400" indent="-533400">
              <a:lnSpc>
                <a:spcPct val="90000"/>
              </a:lnSpc>
              <a:spcBef>
                <a:spcPts val="1100"/>
              </a:spcBef>
            </a:pPr>
            <a:r>
              <a:rPr b="1" sz="2400">
                <a:solidFill>
                  <a:srgbClr val="00539D"/>
                </a:solidFill>
                <a:latin typeface="Arial"/>
                <a:ea typeface="Arial"/>
                <a:cs typeface="Arial"/>
                <a:sym typeface="Arial"/>
              </a:rPr>
              <a:t>D.</a:t>
            </a:r>
            <a:r>
              <a:rPr b="1" sz="2400">
                <a:latin typeface="Arial"/>
                <a:ea typeface="Arial"/>
                <a:cs typeface="Arial"/>
                <a:sym typeface="Arial"/>
              </a:rPr>
              <a:t>	$12,250.00</a:t>
            </a:r>
          </a:p>
        </p:txBody>
      </p:sp>
      <p:sp>
        <p:nvSpPr>
          <p:cNvPr id="415" name="Shape 415"/>
          <p:cNvSpPr/>
          <p:nvPr/>
        </p:nvSpPr>
        <p:spPr>
          <a:xfrm>
            <a:off x="476250" y="1285875"/>
            <a:ext cx="8020050" cy="20422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400">
                <a:solidFill>
                  <a:srgbClr val="E01B22"/>
                </a:solidFill>
                <a:latin typeface="Arial"/>
                <a:ea typeface="Arial"/>
                <a:cs typeface="Arial"/>
                <a:sym typeface="Arial"/>
              </a:rPr>
              <a:t>B. ECONOMICS</a:t>
            </a:r>
            <a:r>
              <a:rPr b="1" sz="2400">
                <a:solidFill>
                  <a:srgbClr val="00539D"/>
                </a:solidFill>
                <a:latin typeface="Arial"/>
                <a:ea typeface="Arial"/>
                <a:cs typeface="Arial"/>
                <a:sym typeface="Arial"/>
              </a:rPr>
              <a:t> A sports team sells about </a:t>
            </a:r>
            <a:br>
              <a:rPr b="1" sz="2400">
                <a:solidFill>
                  <a:srgbClr val="00539D"/>
                </a:solidFill>
                <a:latin typeface="Arial"/>
                <a:ea typeface="Arial"/>
                <a:cs typeface="Arial"/>
                <a:sym typeface="Arial"/>
              </a:rPr>
            </a:br>
            <a:r>
              <a:rPr b="1" sz="2400">
                <a:solidFill>
                  <a:srgbClr val="00539D"/>
                </a:solidFill>
                <a:latin typeface="Arial"/>
                <a:ea typeface="Arial"/>
                <a:cs typeface="Arial"/>
                <a:sym typeface="Arial"/>
              </a:rPr>
              <a:t>100 coupon books for $30 each during their annual fundraiser. They estimate that for each $0.50 decrease in the price, they will sell about 10 more coupon books. What is the maximum income the team can expect to make from these items?</a:t>
            </a:r>
          </a:p>
        </p:txBody>
      </p:sp>
      <p:sp>
        <p:nvSpPr>
          <p:cNvPr id="416" name="Shape 416"/>
          <p:cNvSpPr/>
          <p:nvPr/>
        </p:nvSpPr>
        <p:spPr>
          <a:xfrm>
            <a:off x="857244" y="4867269"/>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pic>
        <p:nvPicPr>
          <p:cNvPr id="417" name="image26.png"/>
          <p:cNvPicPr/>
          <p:nvPr/>
        </p:nvPicPr>
        <p:blipFill>
          <a:blip r:embed="rId3">
            <a:extLst/>
          </a:blip>
          <a:stretch>
            <a:fillRect/>
          </a:stretch>
        </p:blipFill>
        <p:spPr>
          <a:xfrm>
            <a:off x="4316412" y="712787"/>
            <a:ext cx="2846389" cy="511177"/>
          </a:xfrm>
          <a:prstGeom prst="rect">
            <a:avLst/>
          </a:prstGeom>
          <a:ln w="12700">
            <a:miter lim="400000"/>
          </a:ln>
        </p:spPr>
      </p:pic>
      <p:pic>
        <p:nvPicPr>
          <p:cNvPr id="418" name="image1.jpeg"/>
          <p:cNvPicPr/>
          <p:nvPr/>
        </p:nvPicPr>
        <p:blipFill>
          <a:blip r:embed="rId4">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415"/>
                                        </p:tgtEl>
                                        <p:attrNameLst>
                                          <p:attrName>style.visibility</p:attrName>
                                        </p:attrNameLst>
                                      </p:cBhvr>
                                      <p:to>
                                        <p:strVal val="visible"/>
                                      </p:to>
                                    </p:set>
                                    <p:animEffect filter="wipe(left)" transition="in">
                                      <p:cBhvr>
                                        <p:cTn id="7" dur="500"/>
                                        <p:tgtEl>
                                          <p:spTgt spid="415"/>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414"/>
                                        </p:tgtEl>
                                        <p:attrNameLst>
                                          <p:attrName>style.visibility</p:attrName>
                                        </p:attrNameLst>
                                      </p:cBhvr>
                                      <p:to>
                                        <p:strVal val="visible"/>
                                      </p:to>
                                    </p:set>
                                    <p:animEffect filter="wipe(left)" transition="in">
                                      <p:cBhvr>
                                        <p:cTn id="11" dur="500"/>
                                        <p:tgtEl>
                                          <p:spTgt spid="414"/>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 grpId="3" fill="hold">
                                  <p:stCondLst>
                                    <p:cond delay="0"/>
                                  </p:stCondLst>
                                  <p:iterate type="el" backwards="0">
                                    <p:tmAbs val="0"/>
                                  </p:iterate>
                                  <p:childTnLst>
                                    <p:set>
                                      <p:cBhvr>
                                        <p:cTn id="15" fill="hold"/>
                                        <p:tgtEl>
                                          <p:spTgt spid="4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1" presetID="2" grpId="4" fill="hold">
                                  <p:stCondLst>
                                    <p:cond delay="0"/>
                                  </p:stCondLst>
                                  <p:iterate type="el" backwards="0">
                                    <p:tmAbs val="0"/>
                                  </p:iterate>
                                  <p:childTnLst>
                                    <p:set>
                                      <p:cBhvr>
                                        <p:cTn id="19" fill="hold"/>
                                        <p:tgtEl>
                                          <p:spTgt spid="416"/>
                                        </p:tgtEl>
                                        <p:attrNameLst>
                                          <p:attrName>style.visibility</p:attrName>
                                        </p:attrNameLst>
                                      </p:cBhvr>
                                      <p:to>
                                        <p:strVal val="visible"/>
                                      </p:to>
                                    </p:set>
                                    <p:anim calcmode="lin" valueType="num">
                                      <p:cBhvr>
                                        <p:cTn id="20" dur="80" fill="hold"/>
                                        <p:tgtEl>
                                          <p:spTgt spid="416"/>
                                        </p:tgtEl>
                                        <p:attrNameLst>
                                          <p:attrName>ppt_x</p:attrName>
                                        </p:attrNameLst>
                                      </p:cBhvr>
                                      <p:tavLst>
                                        <p:tav tm="0">
                                          <p:val>
                                            <p:strVal val="#ppt_x"/>
                                          </p:val>
                                        </p:tav>
                                        <p:tav tm="100000">
                                          <p:val>
                                            <p:strVal val="#ppt_x"/>
                                          </p:val>
                                        </p:tav>
                                      </p:tavLst>
                                    </p:anim>
                                    <p:anim calcmode="lin" valueType="num">
                                      <p:cBhvr>
                                        <p:cTn id="21" dur="80" fill="hold"/>
                                        <p:tgtEl>
                                          <p:spTgt spid="4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5" grpId="1"/>
      <p:bldP build="whole" bldLvl="1" animBg="1" rev="0" advAuto="0" spid="414" grpId="2"/>
      <p:bldP build="whole" bldLvl="1" animBg="1" rev="0" advAuto="0" spid="416" grpId="4"/>
      <p:bldP build="whole" bldLvl="1" animBg="1" rev="0" advAuto="0" spid="413" grpId="3"/>
    </p:bldLst>
  </p:timing>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Shape 420"/>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End of the Lesson</a:t>
            </a:r>
          </a:p>
        </p:txBody>
      </p:sp>
    </p:spTree>
  </p:cSld>
  <p:clrMapOvr>
    <a:masterClrMapping/>
  </p:clrMapOvr>
  <p:transition spd="fast"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Vocabulary</a:t>
            </a:r>
          </a:p>
        </p:txBody>
      </p:sp>
      <p:pic>
        <p:nvPicPr>
          <p:cNvPr id="154" name="image24.png"/>
          <p:cNvPicPr/>
          <p:nvPr/>
        </p:nvPicPr>
        <p:blipFill>
          <a:blip r:embed="rId2">
            <a:extLst/>
          </a:blip>
          <a:stretch>
            <a:fillRect/>
          </a:stretch>
        </p:blipFill>
        <p:spPr>
          <a:xfrm>
            <a:off x="711200" y="742950"/>
            <a:ext cx="4241800" cy="895350"/>
          </a:xfrm>
          <a:prstGeom prst="rect">
            <a:avLst/>
          </a:prstGeom>
          <a:ln w="12700">
            <a:miter lim="400000"/>
          </a:ln>
        </p:spPr>
      </p:pic>
      <p:sp>
        <p:nvSpPr>
          <p:cNvPr id="155" name="Shape 155"/>
          <p:cNvSpPr/>
          <p:nvPr/>
        </p:nvSpPr>
        <p:spPr>
          <a:xfrm>
            <a:off x="812800" y="1828800"/>
            <a:ext cx="3530600" cy="344974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837414" indent="-837414">
              <a:lnSpc>
                <a:spcPct val="90000"/>
              </a:lnSpc>
              <a:spcBef>
                <a:spcPts val="1000"/>
              </a:spcBef>
              <a:buSzPct val="100000"/>
              <a:buChar char="•"/>
            </a:pPr>
            <a:r>
              <a:rPr sz="2800">
                <a:latin typeface="Arial"/>
                <a:ea typeface="Arial"/>
                <a:cs typeface="Arial"/>
                <a:sym typeface="Arial"/>
              </a:rPr>
              <a:t>quadratic function</a:t>
            </a:r>
            <a:endParaRPr sz="2800">
              <a:latin typeface="Arial"/>
              <a:ea typeface="Arial"/>
              <a:cs typeface="Arial"/>
              <a:sym typeface="Arial"/>
            </a:endParaRPr>
          </a:p>
          <a:p>
            <a:pPr lvl="0" marL="837414" indent="-837414">
              <a:lnSpc>
                <a:spcPct val="90000"/>
              </a:lnSpc>
              <a:spcBef>
                <a:spcPts val="1000"/>
              </a:spcBef>
              <a:buSzPct val="100000"/>
              <a:buChar char="•"/>
            </a:pPr>
            <a:r>
              <a:rPr sz="2800">
                <a:latin typeface="Arial"/>
                <a:ea typeface="Arial"/>
                <a:cs typeface="Arial"/>
                <a:sym typeface="Arial"/>
              </a:rPr>
              <a:t>quadratic term</a:t>
            </a:r>
            <a:endParaRPr sz="2800">
              <a:latin typeface="Arial"/>
              <a:ea typeface="Arial"/>
              <a:cs typeface="Arial"/>
              <a:sym typeface="Arial"/>
            </a:endParaRPr>
          </a:p>
          <a:p>
            <a:pPr lvl="0" marL="837414" indent="-837414">
              <a:lnSpc>
                <a:spcPct val="90000"/>
              </a:lnSpc>
              <a:spcBef>
                <a:spcPts val="1000"/>
              </a:spcBef>
              <a:buSzPct val="100000"/>
              <a:buChar char="•"/>
            </a:pPr>
            <a:r>
              <a:rPr sz="2800">
                <a:latin typeface="Arial"/>
                <a:ea typeface="Arial"/>
                <a:cs typeface="Arial"/>
                <a:sym typeface="Arial"/>
              </a:rPr>
              <a:t>linear term</a:t>
            </a:r>
            <a:endParaRPr sz="2800">
              <a:latin typeface="Arial"/>
              <a:ea typeface="Arial"/>
              <a:cs typeface="Arial"/>
              <a:sym typeface="Arial"/>
            </a:endParaRPr>
          </a:p>
          <a:p>
            <a:pPr lvl="0" marL="837414" indent="-837414">
              <a:lnSpc>
                <a:spcPct val="90000"/>
              </a:lnSpc>
              <a:spcBef>
                <a:spcPts val="1000"/>
              </a:spcBef>
              <a:buSzPct val="100000"/>
              <a:buChar char="•"/>
            </a:pPr>
            <a:r>
              <a:rPr sz="2800">
                <a:latin typeface="Arial"/>
                <a:ea typeface="Arial"/>
                <a:cs typeface="Arial"/>
                <a:sym typeface="Arial"/>
              </a:rPr>
              <a:t>constant term</a:t>
            </a:r>
            <a:endParaRPr sz="2800">
              <a:latin typeface="Arial"/>
              <a:ea typeface="Arial"/>
              <a:cs typeface="Arial"/>
              <a:sym typeface="Arial"/>
            </a:endParaRPr>
          </a:p>
          <a:p>
            <a:pPr lvl="0" marL="837414" indent="-837414">
              <a:lnSpc>
                <a:spcPct val="90000"/>
              </a:lnSpc>
              <a:spcBef>
                <a:spcPts val="1000"/>
              </a:spcBef>
              <a:buSzPct val="100000"/>
              <a:buChar char="•"/>
            </a:pPr>
            <a:r>
              <a:rPr sz="2800">
                <a:latin typeface="Arial"/>
                <a:ea typeface="Arial"/>
                <a:cs typeface="Arial"/>
                <a:sym typeface="Arial"/>
              </a:rPr>
              <a:t>parabola</a:t>
            </a:r>
            <a:endParaRPr sz="2800">
              <a:latin typeface="Arial"/>
              <a:ea typeface="Arial"/>
              <a:cs typeface="Arial"/>
              <a:sym typeface="Arial"/>
            </a:endParaRPr>
          </a:p>
          <a:p>
            <a:pPr lvl="0" marL="837414" indent="-837414">
              <a:lnSpc>
                <a:spcPct val="90000"/>
              </a:lnSpc>
              <a:spcBef>
                <a:spcPts val="1000"/>
              </a:spcBef>
              <a:buSzPct val="100000"/>
              <a:buChar char="•"/>
            </a:pPr>
            <a:r>
              <a:rPr sz="2800">
                <a:latin typeface="Arial"/>
                <a:ea typeface="Arial"/>
                <a:cs typeface="Arial"/>
                <a:sym typeface="Arial"/>
              </a:rPr>
              <a:t>axis of symmetry</a:t>
            </a:r>
            <a:endParaRPr sz="2800">
              <a:latin typeface="Arial"/>
              <a:ea typeface="Arial"/>
              <a:cs typeface="Arial"/>
              <a:sym typeface="Arial"/>
            </a:endParaRPr>
          </a:p>
          <a:p>
            <a:pPr lvl="0" marL="837414" indent="-837414">
              <a:lnSpc>
                <a:spcPct val="90000"/>
              </a:lnSpc>
              <a:spcBef>
                <a:spcPts val="1000"/>
              </a:spcBef>
              <a:buSzPct val="100000"/>
              <a:buChar char="•"/>
            </a:pPr>
            <a:r>
              <a:rPr sz="2800">
                <a:latin typeface="Arial"/>
                <a:ea typeface="Arial"/>
                <a:cs typeface="Arial"/>
                <a:sym typeface="Arial"/>
              </a:rPr>
              <a:t>vertex</a:t>
            </a:r>
          </a:p>
        </p:txBody>
      </p:sp>
      <p:pic>
        <p:nvPicPr>
          <p:cNvPr id="156" name="image25.png"/>
          <p:cNvPicPr/>
          <p:nvPr/>
        </p:nvPicPr>
        <p:blipFill>
          <a:blip r:embed="rId3">
            <a:extLst/>
          </a:blip>
          <a:stretch>
            <a:fillRect/>
          </a:stretch>
        </p:blipFill>
        <p:spPr>
          <a:xfrm>
            <a:off x="6858000" y="5181600"/>
            <a:ext cx="1647825" cy="768350"/>
          </a:xfrm>
          <a:prstGeom prst="rect">
            <a:avLst/>
          </a:prstGeom>
          <a:ln w="12700">
            <a:miter lim="400000"/>
          </a:ln>
        </p:spPr>
      </p:pic>
      <p:sp>
        <p:nvSpPr>
          <p:cNvPr id="157" name="Shape 157"/>
          <p:cNvSpPr/>
          <p:nvPr/>
        </p:nvSpPr>
        <p:spPr>
          <a:xfrm>
            <a:off x="5003800" y="1828799"/>
            <a:ext cx="3530600" cy="9801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837414" indent="-837414">
              <a:lnSpc>
                <a:spcPct val="90000"/>
              </a:lnSpc>
              <a:spcBef>
                <a:spcPts val="1000"/>
              </a:spcBef>
              <a:buSzPct val="100000"/>
              <a:buChar char="•"/>
            </a:pPr>
            <a:r>
              <a:rPr sz="2800">
                <a:latin typeface="Arial"/>
                <a:ea typeface="Arial"/>
                <a:cs typeface="Arial"/>
                <a:sym typeface="Arial"/>
              </a:rPr>
              <a:t>maximum value</a:t>
            </a:r>
            <a:endParaRPr sz="2800">
              <a:latin typeface="Arial"/>
              <a:ea typeface="Arial"/>
              <a:cs typeface="Arial"/>
              <a:sym typeface="Arial"/>
            </a:endParaRPr>
          </a:p>
          <a:p>
            <a:pPr lvl="0" marL="837414" indent="-837414">
              <a:lnSpc>
                <a:spcPct val="90000"/>
              </a:lnSpc>
              <a:spcBef>
                <a:spcPts val="1000"/>
              </a:spcBef>
              <a:buSzPct val="100000"/>
              <a:buChar char="•"/>
            </a:pPr>
            <a:r>
              <a:rPr sz="2800">
                <a:latin typeface="Arial"/>
                <a:ea typeface="Arial"/>
                <a:cs typeface="Arial"/>
                <a:sym typeface="Arial"/>
              </a:rPr>
              <a:t>minimum value</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wipe(left)" transition="in">
                                      <p:cBhvr>
                                        <p:cTn id="7" dur="500"/>
                                        <p:tgtEl>
                                          <p:spTgt spid="154"/>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55">
                                            <p:bg/>
                                          </p:spTgt>
                                        </p:tgtEl>
                                        <p:attrNameLst>
                                          <p:attrName>style.visibility</p:attrName>
                                        </p:attrNameLst>
                                      </p:cBhvr>
                                      <p:to>
                                        <p:strVal val="visible"/>
                                      </p:to>
                                    </p:set>
                                    <p:animEffect filter="wipe(left)" transition="in">
                                      <p:cBhvr>
                                        <p:cTn id="11" dur="500"/>
                                        <p:tgtEl>
                                          <p:spTgt spid="155">
                                            <p:bg/>
                                          </p:spTgt>
                                        </p:tgtEl>
                                      </p:cBhvr>
                                    </p:animEffect>
                                  </p:childTnLst>
                                </p:cTn>
                              </p:par>
                              <p:par>
                                <p:cTn id="12" presetClass="entr" presetSubtype="8" presetID="22" grpId="2" fill="hold">
                                  <p:stCondLst>
                                    <p:cond delay="0"/>
                                  </p:stCondLst>
                                  <p:iterate type="el" backwards="0">
                                    <p:tmAbs val="0"/>
                                  </p:iterate>
                                  <p:childTnLst>
                                    <p:set>
                                      <p:cBhvr>
                                        <p:cTn id="13" fill="hold"/>
                                        <p:tgtEl>
                                          <p:spTgt spid="155">
                                            <p:txEl>
                                              <p:pRg st="0" end="0"/>
                                            </p:txEl>
                                          </p:spTgt>
                                        </p:tgtEl>
                                        <p:attrNameLst>
                                          <p:attrName>style.visibility</p:attrName>
                                        </p:attrNameLst>
                                      </p:cBhvr>
                                      <p:to>
                                        <p:strVal val="visible"/>
                                      </p:to>
                                    </p:set>
                                    <p:animEffect filter="wipe(left)" transition="in">
                                      <p:cBhvr>
                                        <p:cTn id="14" dur="500"/>
                                        <p:tgtEl>
                                          <p:spTgt spid="155">
                                            <p:txEl>
                                              <p:pRg st="0" end="0"/>
                                            </p:txEl>
                                          </p:spTgt>
                                        </p:tgtEl>
                                      </p:cBhvr>
                                    </p:animEffect>
                                  </p:childTnLst>
                                </p:cTn>
                              </p:par>
                            </p:childTnLst>
                          </p:cTn>
                        </p:par>
                        <p:par>
                          <p:cTn id="15" fill="hold">
                            <p:stCondLst>
                              <p:cond delay="1000"/>
                            </p:stCondLst>
                            <p:childTnLst>
                              <p:par>
                                <p:cTn id="16" nodeType="afterEffect" presetClass="entr" presetSubtype="8" presetID="22" grpId="2" fill="hold">
                                  <p:stCondLst>
                                    <p:cond delay="0"/>
                                  </p:stCondLst>
                                  <p:iterate type="el" backwards="0">
                                    <p:tmAbs val="0"/>
                                  </p:iterate>
                                  <p:childTnLst>
                                    <p:set>
                                      <p:cBhvr>
                                        <p:cTn id="17" fill="hold"/>
                                        <p:tgtEl>
                                          <p:spTgt spid="155">
                                            <p:txEl>
                                              <p:pRg st="1" end="1"/>
                                            </p:txEl>
                                          </p:spTgt>
                                        </p:tgtEl>
                                        <p:attrNameLst>
                                          <p:attrName>style.visibility</p:attrName>
                                        </p:attrNameLst>
                                      </p:cBhvr>
                                      <p:to>
                                        <p:strVal val="visible"/>
                                      </p:to>
                                    </p:set>
                                    <p:animEffect filter="wipe(left)" transition="in">
                                      <p:cBhvr>
                                        <p:cTn id="18" dur="500"/>
                                        <p:tgtEl>
                                          <p:spTgt spid="15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2" fill="hold">
                                  <p:stCondLst>
                                    <p:cond delay="0"/>
                                  </p:stCondLst>
                                  <p:iterate type="el" backwards="0">
                                    <p:tmAbs val="0"/>
                                  </p:iterate>
                                  <p:childTnLst>
                                    <p:set>
                                      <p:cBhvr>
                                        <p:cTn id="22" fill="hold"/>
                                        <p:tgtEl>
                                          <p:spTgt spid="155">
                                            <p:txEl>
                                              <p:pRg st="2" end="2"/>
                                            </p:txEl>
                                          </p:spTgt>
                                        </p:tgtEl>
                                        <p:attrNameLst>
                                          <p:attrName>style.visibility</p:attrName>
                                        </p:attrNameLst>
                                      </p:cBhvr>
                                      <p:to>
                                        <p:strVal val="visible"/>
                                      </p:to>
                                    </p:set>
                                    <p:animEffect filter="wipe(left)" transition="in">
                                      <p:cBhvr>
                                        <p:cTn id="23" dur="500"/>
                                        <p:tgtEl>
                                          <p:spTgt spid="15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8" presetID="22" grpId="2" fill="hold">
                                  <p:stCondLst>
                                    <p:cond delay="0"/>
                                  </p:stCondLst>
                                  <p:iterate type="el" backwards="0">
                                    <p:tmAbs val="0"/>
                                  </p:iterate>
                                  <p:childTnLst>
                                    <p:set>
                                      <p:cBhvr>
                                        <p:cTn id="27" fill="hold"/>
                                        <p:tgtEl>
                                          <p:spTgt spid="155">
                                            <p:txEl>
                                              <p:pRg st="3" end="3"/>
                                            </p:txEl>
                                          </p:spTgt>
                                        </p:tgtEl>
                                        <p:attrNameLst>
                                          <p:attrName>style.visibility</p:attrName>
                                        </p:attrNameLst>
                                      </p:cBhvr>
                                      <p:to>
                                        <p:strVal val="visible"/>
                                      </p:to>
                                    </p:set>
                                    <p:animEffect filter="wipe(left)" transition="in">
                                      <p:cBhvr>
                                        <p:cTn id="28" dur="500"/>
                                        <p:tgtEl>
                                          <p:spTgt spid="15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2" fill="hold">
                                  <p:stCondLst>
                                    <p:cond delay="0"/>
                                  </p:stCondLst>
                                  <p:iterate type="el" backwards="0">
                                    <p:tmAbs val="0"/>
                                  </p:iterate>
                                  <p:childTnLst>
                                    <p:set>
                                      <p:cBhvr>
                                        <p:cTn id="32" fill="hold"/>
                                        <p:tgtEl>
                                          <p:spTgt spid="155">
                                            <p:txEl>
                                              <p:pRg st="4" end="4"/>
                                            </p:txEl>
                                          </p:spTgt>
                                        </p:tgtEl>
                                        <p:attrNameLst>
                                          <p:attrName>style.visibility</p:attrName>
                                        </p:attrNameLst>
                                      </p:cBhvr>
                                      <p:to>
                                        <p:strVal val="visible"/>
                                      </p:to>
                                    </p:set>
                                    <p:animEffect filter="wipe(left)" transition="in">
                                      <p:cBhvr>
                                        <p:cTn id="33" dur="500"/>
                                        <p:tgtEl>
                                          <p:spTgt spid="15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2" fill="hold">
                                  <p:stCondLst>
                                    <p:cond delay="0"/>
                                  </p:stCondLst>
                                  <p:iterate type="el" backwards="0">
                                    <p:tmAbs val="0"/>
                                  </p:iterate>
                                  <p:childTnLst>
                                    <p:set>
                                      <p:cBhvr>
                                        <p:cTn id="37" fill="hold"/>
                                        <p:tgtEl>
                                          <p:spTgt spid="155">
                                            <p:txEl>
                                              <p:pRg st="5" end="5"/>
                                            </p:txEl>
                                          </p:spTgt>
                                        </p:tgtEl>
                                        <p:attrNameLst>
                                          <p:attrName>style.visibility</p:attrName>
                                        </p:attrNameLst>
                                      </p:cBhvr>
                                      <p:to>
                                        <p:strVal val="visible"/>
                                      </p:to>
                                    </p:set>
                                    <p:animEffect filter="wipe(left)" transition="in">
                                      <p:cBhvr>
                                        <p:cTn id="38" dur="500"/>
                                        <p:tgtEl>
                                          <p:spTgt spid="15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2" fill="hold">
                                  <p:stCondLst>
                                    <p:cond delay="0"/>
                                  </p:stCondLst>
                                  <p:iterate type="el" backwards="0">
                                    <p:tmAbs val="0"/>
                                  </p:iterate>
                                  <p:childTnLst>
                                    <p:set>
                                      <p:cBhvr>
                                        <p:cTn id="42" fill="hold"/>
                                        <p:tgtEl>
                                          <p:spTgt spid="155">
                                            <p:txEl>
                                              <p:pRg st="6" end="6"/>
                                            </p:txEl>
                                          </p:spTgt>
                                        </p:tgtEl>
                                        <p:attrNameLst>
                                          <p:attrName>style.visibility</p:attrName>
                                        </p:attrNameLst>
                                      </p:cBhvr>
                                      <p:to>
                                        <p:strVal val="visible"/>
                                      </p:to>
                                    </p:set>
                                    <p:animEffect filter="wipe(left)" transition="in">
                                      <p:cBhvr>
                                        <p:cTn id="43" dur="500"/>
                                        <p:tgtEl>
                                          <p:spTgt spid="15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nodeType="clickEffect" presetClass="entr" presetSubtype="8" presetID="22" grpId="3" fill="hold">
                                  <p:stCondLst>
                                    <p:cond delay="0"/>
                                  </p:stCondLst>
                                  <p:iterate type="el" backwards="0">
                                    <p:tmAbs val="0"/>
                                  </p:iterate>
                                  <p:childTnLst>
                                    <p:set>
                                      <p:cBhvr>
                                        <p:cTn id="47" fill="hold"/>
                                        <p:tgtEl>
                                          <p:spTgt spid="157">
                                            <p:bg/>
                                          </p:spTgt>
                                        </p:tgtEl>
                                        <p:attrNameLst>
                                          <p:attrName>style.visibility</p:attrName>
                                        </p:attrNameLst>
                                      </p:cBhvr>
                                      <p:to>
                                        <p:strVal val="visible"/>
                                      </p:to>
                                    </p:set>
                                    <p:animEffect filter="wipe(left)" transition="in">
                                      <p:cBhvr>
                                        <p:cTn id="48" dur="500"/>
                                        <p:tgtEl>
                                          <p:spTgt spid="157">
                                            <p:bg/>
                                          </p:spTgt>
                                        </p:tgtEl>
                                      </p:cBhvr>
                                    </p:animEffect>
                                  </p:childTnLst>
                                </p:cTn>
                              </p:par>
                              <p:par>
                                <p:cTn id="49" presetClass="entr" presetSubtype="8" presetID="22" grpId="3" fill="hold">
                                  <p:stCondLst>
                                    <p:cond delay="0"/>
                                  </p:stCondLst>
                                  <p:iterate type="el" backwards="0">
                                    <p:tmAbs val="0"/>
                                  </p:iterate>
                                  <p:childTnLst>
                                    <p:set>
                                      <p:cBhvr>
                                        <p:cTn id="50" fill="hold"/>
                                        <p:tgtEl>
                                          <p:spTgt spid="157">
                                            <p:txEl>
                                              <p:pRg st="0" end="0"/>
                                            </p:txEl>
                                          </p:spTgt>
                                        </p:tgtEl>
                                        <p:attrNameLst>
                                          <p:attrName>style.visibility</p:attrName>
                                        </p:attrNameLst>
                                      </p:cBhvr>
                                      <p:to>
                                        <p:strVal val="visible"/>
                                      </p:to>
                                    </p:set>
                                    <p:animEffect filter="wipe(left)" transition="in">
                                      <p:cBhvr>
                                        <p:cTn id="51" dur="500"/>
                                        <p:tgtEl>
                                          <p:spTgt spid="157">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nodeType="clickEffect" presetClass="entr" presetSubtype="8" presetID="22" grpId="3" fill="hold">
                                  <p:stCondLst>
                                    <p:cond delay="0"/>
                                  </p:stCondLst>
                                  <p:iterate type="el" backwards="0">
                                    <p:tmAbs val="0"/>
                                  </p:iterate>
                                  <p:childTnLst>
                                    <p:set>
                                      <p:cBhvr>
                                        <p:cTn id="55" fill="hold"/>
                                        <p:tgtEl>
                                          <p:spTgt spid="157">
                                            <p:txEl>
                                              <p:pRg st="1" end="1"/>
                                            </p:txEl>
                                          </p:spTgt>
                                        </p:tgtEl>
                                        <p:attrNameLst>
                                          <p:attrName>style.visibility</p:attrName>
                                        </p:attrNameLst>
                                      </p:cBhvr>
                                      <p:to>
                                        <p:strVal val="visible"/>
                                      </p:to>
                                    </p:set>
                                    <p:animEffect filter="wipe(left)" transition="in">
                                      <p:cBhvr>
                                        <p:cTn id="56" dur="500"/>
                                        <p:tgtEl>
                                          <p:spTgt spid="157">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5" grpId="2"/>
      <p:bldP build="p" bldLvl="5" animBg="1" rev="0" advAuto="0" spid="157" grpId="3"/>
      <p:bldP build="whole" bldLvl="1" animBg="1" rev="0" advAuto="0" spid="154"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1</a:t>
            </a:r>
          </a:p>
        </p:txBody>
      </p:sp>
      <p:sp>
        <p:nvSpPr>
          <p:cNvPr id="160" name="Shape 160"/>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200"/>
              </a:spcBef>
              <a:defRPr b="1" sz="2000">
                <a:solidFill>
                  <a:srgbClr val="CD0000"/>
                </a:solidFill>
                <a:latin typeface="Arial"/>
                <a:ea typeface="Arial"/>
                <a:cs typeface="Arial"/>
                <a:sym typeface="Arial"/>
              </a:defRPr>
            </a:lvl1pPr>
          </a:lstStyle>
          <a:p>
            <a:pPr lvl="0">
              <a:defRPr b="0" sz="1800">
                <a:solidFill>
                  <a:srgbClr val="000000"/>
                </a:solidFill>
              </a:defRPr>
            </a:pPr>
            <a:r>
              <a:rPr b="1" sz="2000">
                <a:solidFill>
                  <a:srgbClr val="CD0000"/>
                </a:solidFill>
              </a:rPr>
              <a:t>Graph a Quadratic Function by Using a Table</a:t>
            </a:r>
          </a:p>
        </p:txBody>
      </p:sp>
      <p:sp>
        <p:nvSpPr>
          <p:cNvPr id="161" name="Shape 161"/>
          <p:cNvSpPr/>
          <p:nvPr/>
        </p:nvSpPr>
        <p:spPr>
          <a:xfrm>
            <a:off x="876300" y="1409700"/>
            <a:ext cx="7705725" cy="4614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1400"/>
              </a:spcBef>
            </a:pPr>
            <a:r>
              <a:rPr b="1" sz="2400">
                <a:solidFill>
                  <a:srgbClr val="00539D"/>
                </a:solidFill>
                <a:latin typeface="Arial"/>
                <a:ea typeface="Arial"/>
                <a:cs typeface="Arial"/>
                <a:sym typeface="Arial"/>
              </a:rPr>
              <a:t>Graph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+ 3</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1 by making a table of values.</a:t>
            </a:r>
          </a:p>
        </p:txBody>
      </p:sp>
      <p:sp>
        <p:nvSpPr>
          <p:cNvPr id="162" name="Shape 162"/>
          <p:cNvSpPr/>
          <p:nvPr/>
        </p:nvSpPr>
        <p:spPr>
          <a:xfrm>
            <a:off x="533400" y="1887536"/>
            <a:ext cx="8077200" cy="10791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pPr>
            <a:r>
              <a:rPr sz="2400">
                <a:latin typeface="Arial"/>
                <a:ea typeface="Arial"/>
                <a:cs typeface="Arial"/>
                <a:sym typeface="Arial"/>
              </a:rPr>
              <a:t>Choose integer values for </a:t>
            </a:r>
            <a:r>
              <a:rPr i="1" sz="2400">
                <a:latin typeface="Arial"/>
                <a:ea typeface="Arial"/>
                <a:cs typeface="Arial"/>
                <a:sym typeface="Arial"/>
              </a:rPr>
              <a:t>x</a:t>
            </a:r>
            <a:r>
              <a:rPr sz="2400">
                <a:latin typeface="Arial"/>
                <a:ea typeface="Arial"/>
                <a:cs typeface="Arial"/>
                <a:sym typeface="Arial"/>
              </a:rPr>
              <a:t> and evaluate the function for each value. Graph the resulting coordinate pairs and connect the points with a smooth curve.</a:t>
            </a:r>
          </a:p>
        </p:txBody>
      </p:sp>
      <p:sp>
        <p:nvSpPr>
          <p:cNvPr id="163" name="Shape 163"/>
          <p:cNvSpPr/>
          <p:nvPr/>
        </p:nvSpPr>
        <p:spPr>
          <a:xfrm>
            <a:off x="533400" y="2954336"/>
            <a:ext cx="82296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marL="1023937" indent="-679449">
              <a:lnSpc>
                <a:spcPct val="90000"/>
              </a:lnSpc>
              <a:spcBef>
                <a:spcPts val="500"/>
              </a:spcBef>
              <a:tabLst>
                <a:tab pos="1943100" algn="l"/>
              </a:tabLst>
            </a:pPr>
            <a:r>
              <a:rPr b="1" sz="2400">
                <a:solidFill>
                  <a:srgbClr val="00539D"/>
                </a:solidFill>
                <a:latin typeface="Arial"/>
                <a:ea typeface="Arial"/>
                <a:cs typeface="Arial"/>
                <a:sym typeface="Arial"/>
              </a:rPr>
              <a:t>Answer:</a:t>
            </a:r>
            <a:r>
              <a:rPr sz="2400">
                <a:solidFill>
                  <a:srgbClr val="E01B22"/>
                </a:solidFill>
                <a:latin typeface="Arial"/>
                <a:ea typeface="Arial"/>
                <a:cs typeface="Arial"/>
                <a:sym typeface="Arial"/>
              </a:rPr>
              <a:t> 	</a:t>
            </a:r>
          </a:p>
        </p:txBody>
      </p:sp>
      <p:pic>
        <p:nvPicPr>
          <p:cNvPr id="164" name="image3.jpeg"/>
          <p:cNvPicPr/>
          <p:nvPr/>
        </p:nvPicPr>
        <p:blipFill>
          <a:blip r:embed="rId2">
            <a:extLst/>
          </a:blip>
          <a:stretch>
            <a:fillRect/>
          </a:stretch>
        </p:blipFill>
        <p:spPr>
          <a:xfrm>
            <a:off x="5410200" y="3106736"/>
            <a:ext cx="2933700" cy="2933702"/>
          </a:xfrm>
          <a:prstGeom prst="rect">
            <a:avLst/>
          </a:prstGeom>
          <a:ln w="12700">
            <a:miter lim="400000"/>
          </a:ln>
        </p:spPr>
      </p:pic>
      <p:pic>
        <p:nvPicPr>
          <p:cNvPr id="165" name="image4.jpeg"/>
          <p:cNvPicPr/>
          <p:nvPr/>
        </p:nvPicPr>
        <p:blipFill>
          <a:blip r:embed="rId3">
            <a:extLst/>
          </a:blip>
          <a:stretch>
            <a:fillRect/>
          </a:stretch>
        </p:blipFill>
        <p:spPr>
          <a:xfrm>
            <a:off x="952500" y="3487737"/>
            <a:ext cx="4049713" cy="2105027"/>
          </a:xfrm>
          <a:prstGeom prst="rect">
            <a:avLst/>
          </a:prstGeom>
          <a:ln w="12700">
            <a:miter lim="400000"/>
          </a:ln>
        </p:spPr>
      </p:pic>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1">
                                            <p:bg/>
                                          </p:spTgt>
                                        </p:tgtEl>
                                        <p:attrNameLst>
                                          <p:attrName>style.visibility</p:attrName>
                                        </p:attrNameLst>
                                      </p:cBhvr>
                                      <p:to>
                                        <p:strVal val="visible"/>
                                      </p:to>
                                    </p:set>
                                    <p:animEffect filter="wipe(left)" transition="in">
                                      <p:cBhvr>
                                        <p:cTn id="7" dur="500"/>
                                        <p:tgtEl>
                                          <p:spTgt spid="161">
                                            <p:bg/>
                                          </p:spTgt>
                                        </p:tgtEl>
                                      </p:cBhvr>
                                    </p:animEffect>
                                  </p:childTnLst>
                                </p:cTn>
                              </p:par>
                              <p:par>
                                <p:cTn id="8" presetClass="entr" presetSubtype="8" presetID="22" grpId="1" fill="hold">
                                  <p:stCondLst>
                                    <p:cond delay="0"/>
                                  </p:stCondLst>
                                  <p:iterate type="el" backwards="0">
                                    <p:tmAbs val="0"/>
                                  </p:iterate>
                                  <p:childTnLst>
                                    <p:set>
                                      <p:cBhvr>
                                        <p:cTn id="9" fill="hold"/>
                                        <p:tgtEl>
                                          <p:spTgt spid="161">
                                            <p:txEl>
                                              <p:pRg st="0" end="0"/>
                                            </p:txEl>
                                          </p:spTgt>
                                        </p:tgtEl>
                                        <p:attrNameLst>
                                          <p:attrName>style.visibility</p:attrName>
                                        </p:attrNameLst>
                                      </p:cBhvr>
                                      <p:to>
                                        <p:strVal val="visible"/>
                                      </p:to>
                                    </p:set>
                                    <p:animEffect filter="wipe(left)" transition="in">
                                      <p:cBhvr>
                                        <p:cTn id="10" dur="500"/>
                                        <p:tgtEl>
                                          <p:spTgt spid="1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62">
                                            <p:bg/>
                                          </p:spTgt>
                                        </p:tgtEl>
                                        <p:attrNameLst>
                                          <p:attrName>style.visibility</p:attrName>
                                        </p:attrNameLst>
                                      </p:cBhvr>
                                      <p:to>
                                        <p:strVal val="visible"/>
                                      </p:to>
                                    </p:set>
                                    <p:animEffect filter="wipe(left)" transition="in">
                                      <p:cBhvr>
                                        <p:cTn id="15" dur="500"/>
                                        <p:tgtEl>
                                          <p:spTgt spid="162">
                                            <p:bg/>
                                          </p:spTgt>
                                        </p:tgtEl>
                                      </p:cBhvr>
                                    </p:animEffect>
                                  </p:childTnLst>
                                </p:cTn>
                              </p:par>
                              <p:par>
                                <p:cTn id="16" presetClass="entr" presetSubtype="8" presetID="22" grpId="2" fill="hold">
                                  <p:stCondLst>
                                    <p:cond delay="0"/>
                                  </p:stCondLst>
                                  <p:iterate type="el" backwards="0">
                                    <p:tmAbs val="0"/>
                                  </p:iterate>
                                  <p:childTnLst>
                                    <p:set>
                                      <p:cBhvr>
                                        <p:cTn id="17" fill="hold"/>
                                        <p:tgtEl>
                                          <p:spTgt spid="162">
                                            <p:txEl>
                                              <p:pRg st="0" end="0"/>
                                            </p:txEl>
                                          </p:spTgt>
                                        </p:tgtEl>
                                        <p:attrNameLst>
                                          <p:attrName>style.visibility</p:attrName>
                                        </p:attrNameLst>
                                      </p:cBhvr>
                                      <p:to>
                                        <p:strVal val="visible"/>
                                      </p:to>
                                    </p:set>
                                    <p:animEffect filter="wipe(left)" transition="in">
                                      <p:cBhvr>
                                        <p:cTn id="18" dur="500"/>
                                        <p:tgtEl>
                                          <p:spTgt spid="16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163">
                                            <p:bg/>
                                          </p:spTgt>
                                        </p:tgtEl>
                                        <p:attrNameLst>
                                          <p:attrName>style.visibility</p:attrName>
                                        </p:attrNameLst>
                                      </p:cBhvr>
                                      <p:to>
                                        <p:strVal val="visible"/>
                                      </p:to>
                                    </p:set>
                                    <p:animEffect filter="wipe(left)" transition="in">
                                      <p:cBhvr>
                                        <p:cTn id="23" dur="500"/>
                                        <p:tgtEl>
                                          <p:spTgt spid="163">
                                            <p:bg/>
                                          </p:spTgt>
                                        </p:tgtEl>
                                      </p:cBhvr>
                                    </p:animEffect>
                                  </p:childTnLst>
                                </p:cTn>
                              </p:par>
                              <p:par>
                                <p:cTn id="24" presetClass="entr" presetSubtype="8" presetID="22" grpId="3" fill="hold">
                                  <p:stCondLst>
                                    <p:cond delay="0"/>
                                  </p:stCondLst>
                                  <p:iterate type="el" backwards="0">
                                    <p:tmAbs val="0"/>
                                  </p:iterate>
                                  <p:childTnLst>
                                    <p:set>
                                      <p:cBhvr>
                                        <p:cTn id="25" fill="hold"/>
                                        <p:tgtEl>
                                          <p:spTgt spid="163">
                                            <p:txEl>
                                              <p:pRg st="0" end="0"/>
                                            </p:txEl>
                                          </p:spTgt>
                                        </p:tgtEl>
                                        <p:attrNameLst>
                                          <p:attrName>style.visibility</p:attrName>
                                        </p:attrNameLst>
                                      </p:cBhvr>
                                      <p:to>
                                        <p:strVal val="visible"/>
                                      </p:to>
                                    </p:set>
                                    <p:animEffect filter="wipe(left)" transition="in">
                                      <p:cBhvr>
                                        <p:cTn id="26" dur="500"/>
                                        <p:tgtEl>
                                          <p:spTgt spid="163">
                                            <p:txEl>
                                              <p:pRg st="0" end="0"/>
                                            </p:txEl>
                                          </p:spTgt>
                                        </p:tgtEl>
                                      </p:cBhvr>
                                    </p:animEffect>
                                  </p:childTnLst>
                                </p:cTn>
                              </p:par>
                            </p:childTnLst>
                          </p:cTn>
                        </p:par>
                        <p:par>
                          <p:cTn id="27" fill="hold">
                            <p:stCondLst>
                              <p:cond delay="500"/>
                            </p:stCondLst>
                            <p:childTnLst>
                              <p:par>
                                <p:cTn id="28" nodeType="afterEffect" presetClass="entr" presetSubtype="1" presetID="22" grpId="4" fill="hold">
                                  <p:stCondLst>
                                    <p:cond delay="0"/>
                                  </p:stCondLst>
                                  <p:iterate type="el" backwards="0">
                                    <p:tmAbs val="0"/>
                                  </p:iterate>
                                  <p:childTnLst>
                                    <p:set>
                                      <p:cBhvr>
                                        <p:cTn id="29" fill="hold"/>
                                        <p:tgtEl>
                                          <p:spTgt spid="165"/>
                                        </p:tgtEl>
                                        <p:attrNameLst>
                                          <p:attrName>style.visibility</p:attrName>
                                        </p:attrNameLst>
                                      </p:cBhvr>
                                      <p:to>
                                        <p:strVal val="visible"/>
                                      </p:to>
                                    </p:set>
                                    <p:animEffect filter="wipe(up)" transition="in">
                                      <p:cBhvr>
                                        <p:cTn id="30" dur="500"/>
                                        <p:tgtEl>
                                          <p:spTgt spid="165"/>
                                        </p:tgtEl>
                                      </p:cBhvr>
                                    </p:animEffect>
                                  </p:childTnLst>
                                </p:cTn>
                              </p:par>
                            </p:childTnLst>
                          </p:cTn>
                        </p:par>
                        <p:par>
                          <p:cTn id="31" fill="hold">
                            <p:stCondLst>
                              <p:cond delay="1000"/>
                            </p:stCondLst>
                            <p:childTnLst>
                              <p:par>
                                <p:cTn id="32" nodeType="afterEffect" presetClass="entr" presetSubtype="1" presetID="22" grpId="5" fill="hold">
                                  <p:stCondLst>
                                    <p:cond delay="0"/>
                                  </p:stCondLst>
                                  <p:iterate type="el" backwards="0">
                                    <p:tmAbs val="0"/>
                                  </p:iterate>
                                  <p:childTnLst>
                                    <p:set>
                                      <p:cBhvr>
                                        <p:cTn id="33" fill="hold"/>
                                        <p:tgtEl>
                                          <p:spTgt spid="164"/>
                                        </p:tgtEl>
                                        <p:attrNameLst>
                                          <p:attrName>style.visibility</p:attrName>
                                        </p:attrNameLst>
                                      </p:cBhvr>
                                      <p:to>
                                        <p:strVal val="visible"/>
                                      </p:to>
                                    </p:set>
                                    <p:animEffect filter="wipe(up)" transition="in">
                                      <p:cBhvr>
                                        <p:cTn id="34"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1" grpId="1"/>
      <p:bldP build="p" bldLvl="5" animBg="1" rev="0" advAuto="0" spid="163" grpId="3"/>
      <p:bldP build="whole" bldLvl="1" animBg="1" rev="0" advAuto="0" spid="164" grpId="5"/>
      <p:bldP build="p" bldLvl="5" animBg="1" rev="0" advAuto="0" spid="162" grpId="2"/>
      <p:bldP build="whole" bldLvl="1" animBg="1" rev="0" advAuto="0" spid="165" grpId="4"/>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prstGeom prst="rect">
            <a:avLst/>
          </a:prstGeom>
        </p:spPr>
        <p:txBody>
          <a:bodyPr/>
          <a:lstStyle/>
          <a:p>
            <a:pPr lvl="0"/>
          </a:p>
        </p:txBody>
      </p:sp>
      <p:sp>
        <p:nvSpPr>
          <p:cNvPr id="168" name="Shape 168"/>
          <p:cNvSpPr/>
          <p:nvPr>
            <p:ph type="body" idx="1"/>
          </p:nvPr>
        </p:nvSpPr>
        <p:spPr>
          <a:xfrm>
            <a:off x="152400" y="38100"/>
            <a:ext cx="8229600" cy="5257800"/>
          </a:xfrm>
          <a:prstGeom prst="rect">
            <a:avLst/>
          </a:prstGeom>
          <a:extLst>
            <a:ext uri="{C572A759-6A51-4108-AA02-DFA0A04FC94B}">
              <ma14:wrappingTextBoxFlag xmlns:ma14="http://schemas.microsoft.com/office/mac/drawingml/2011/main" val="1"/>
            </a:ext>
          </a:extLst>
        </p:spPr>
        <p:txBody>
          <a:bodyPr/>
          <a:lstStyle/>
          <a:p>
            <a:pPr lvl="0">
              <a:defRPr sz="1800"/>
            </a:pPr>
            <a:r>
              <a:rPr sz="3200"/>
              <a:t>Step 1: Enter equation in Y=.</a:t>
            </a:r>
            <a:endParaRPr sz="3200"/>
          </a:p>
          <a:p>
            <a:pPr lvl="0">
              <a:defRPr sz="1800"/>
            </a:pPr>
            <a:r>
              <a:rPr sz="3200"/>
              <a:t>Step 2: 2nd/Graph</a:t>
            </a:r>
            <a:endParaRPr sz="3200"/>
          </a:p>
          <a:p>
            <a:pPr lvl="0">
              <a:defRPr sz="1800"/>
            </a:pPr>
            <a:r>
              <a:rPr sz="3200"/>
              <a:t>Step 3: Use Table of Values to graph parabola or use table of values to match graph to equation.</a:t>
            </a:r>
            <a:endParaRPr sz="3200"/>
          </a:p>
          <a:p>
            <a:pPr lvl="0">
              <a:defRPr sz="1800"/>
            </a:pPr>
            <a:endParaRPr sz="3200"/>
          </a:p>
        </p:txBody>
      </p:sp>
      <p:pic>
        <p:nvPicPr>
          <p:cNvPr id="169" name="pasted-image.png"/>
          <p:cNvPicPr/>
          <p:nvPr/>
        </p:nvPicPr>
        <p:blipFill>
          <a:blip r:embed="rId2">
            <a:extLst/>
          </a:blip>
          <a:stretch>
            <a:fillRect/>
          </a:stretch>
        </p:blipFill>
        <p:spPr>
          <a:xfrm>
            <a:off x="139700" y="2870200"/>
            <a:ext cx="3399665" cy="2278127"/>
          </a:xfrm>
          <a:prstGeom prst="rect">
            <a:avLst/>
          </a:prstGeom>
          <a:ln w="12700">
            <a:miter lim="400000"/>
          </a:ln>
        </p:spPr>
      </p:pic>
      <p:sp>
        <p:nvSpPr>
          <p:cNvPr id="170" name="Shape 170"/>
          <p:cNvSpPr/>
          <p:nvPr/>
        </p:nvSpPr>
        <p:spPr>
          <a:xfrm>
            <a:off x="1135419" y="5253381"/>
            <a:ext cx="773251" cy="3644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r>
              <a:t>Step 1</a:t>
            </a:r>
          </a:p>
        </p:txBody>
      </p:sp>
      <p:pic>
        <p:nvPicPr>
          <p:cNvPr id="171" name="pasted-image.png"/>
          <p:cNvPicPr/>
          <p:nvPr/>
        </p:nvPicPr>
        <p:blipFill>
          <a:blip r:embed="rId3">
            <a:extLst/>
          </a:blip>
          <a:stretch>
            <a:fillRect/>
          </a:stretch>
        </p:blipFill>
        <p:spPr>
          <a:xfrm>
            <a:off x="3771900" y="2870200"/>
            <a:ext cx="2959347" cy="1983068"/>
          </a:xfrm>
          <a:prstGeom prst="rect">
            <a:avLst/>
          </a:prstGeom>
          <a:ln w="12700">
            <a:miter lim="400000"/>
          </a:ln>
        </p:spPr>
      </p:pic>
      <p:sp>
        <p:nvSpPr>
          <p:cNvPr id="172" name="Shape 172"/>
          <p:cNvSpPr/>
          <p:nvPr/>
        </p:nvSpPr>
        <p:spPr>
          <a:xfrm>
            <a:off x="4399319" y="5012081"/>
            <a:ext cx="773251" cy="3644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r>
              <a:t>Step 2</a:t>
            </a:r>
          </a:p>
        </p:txBody>
      </p:sp>
      <p:pic>
        <p:nvPicPr>
          <p:cNvPr id="173" name="pasted-image.png"/>
          <p:cNvPicPr/>
          <p:nvPr/>
        </p:nvPicPr>
        <p:blipFill>
          <a:blip r:embed="rId4">
            <a:extLst/>
          </a:blip>
          <a:stretch>
            <a:fillRect/>
          </a:stretch>
        </p:blipFill>
        <p:spPr>
          <a:xfrm>
            <a:off x="6798681" y="2947333"/>
            <a:ext cx="2463801" cy="1651001"/>
          </a:xfrm>
          <a:prstGeom prst="rect">
            <a:avLst/>
          </a:prstGeom>
          <a:ln w="12700">
            <a:miter lim="400000"/>
          </a:ln>
        </p:spPr>
      </p:pic>
      <p:sp>
        <p:nvSpPr>
          <p:cNvPr id="174" name="Shape 174"/>
          <p:cNvSpPr/>
          <p:nvPr/>
        </p:nvSpPr>
        <p:spPr>
          <a:xfrm>
            <a:off x="7663219" y="4745381"/>
            <a:ext cx="773251" cy="364438"/>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lvl="0"/>
            <a:r>
              <a:t>Step 3</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body" idx="1"/>
          </p:nvPr>
        </p:nvSpPr>
        <p:spPr>
          <a:xfrm>
            <a:off x="7467600" y="3581400"/>
            <a:ext cx="1219200" cy="2362200"/>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marL="1083733" indent="-1083733">
              <a:buClr>
                <a:srgbClr val="FFFFFF"/>
              </a:buClr>
              <a:buAutoNum type="alphaUcPeriod" startAt="1"/>
              <a:defRPr sz="1800"/>
            </a:pPr>
            <a:r>
              <a:rPr sz="3200">
                <a:solidFill>
                  <a:srgbClr val="FFFFFF"/>
                </a:solidFill>
              </a:rPr>
              <a:t>A</a:t>
            </a:r>
            <a:endParaRPr>
              <a:solidFill>
                <a:srgbClr val="FFFFFF"/>
              </a:solidFill>
            </a:endParaRPr>
          </a:p>
          <a:p>
            <a:pPr lvl="0" marL="1083733" indent="-1083733">
              <a:buClr>
                <a:srgbClr val="FFFFFF"/>
              </a:buClr>
              <a:buAutoNum type="alphaUcPeriod" startAt="1"/>
              <a:defRPr sz="1800"/>
            </a:pPr>
            <a:r>
              <a:rPr sz="3200">
                <a:solidFill>
                  <a:srgbClr val="FFFFFF"/>
                </a:solidFill>
              </a:rPr>
              <a:t>B</a:t>
            </a:r>
            <a:endParaRPr>
              <a:solidFill>
                <a:srgbClr val="FFFFFF"/>
              </a:solidFill>
            </a:endParaRPr>
          </a:p>
          <a:p>
            <a:pPr lvl="0" marL="1083733" indent="-1083733">
              <a:buClr>
                <a:srgbClr val="FFFFFF"/>
              </a:buClr>
              <a:buAutoNum type="alphaUcPeriod" startAt="1"/>
              <a:defRPr sz="1800"/>
            </a:pPr>
            <a:r>
              <a:rPr sz="3200">
                <a:solidFill>
                  <a:srgbClr val="FFFFFF"/>
                </a:solidFill>
              </a:rPr>
              <a:t>C</a:t>
            </a:r>
            <a:endParaRPr>
              <a:solidFill>
                <a:srgbClr val="FFFFFF"/>
              </a:solidFill>
            </a:endParaRPr>
          </a:p>
          <a:p>
            <a:pPr lvl="0" marL="1083733" indent="-1083733">
              <a:buClr>
                <a:srgbClr val="FFFFFF"/>
              </a:buClr>
              <a:buAutoNum type="alphaUcPeriod" startAt="1"/>
              <a:defRPr sz="1800"/>
            </a:pPr>
            <a:r>
              <a:rPr sz="3200">
                <a:solidFill>
                  <a:srgbClr val="FFFFFF"/>
                </a:solidFill>
              </a:rPr>
              <a:t>D</a:t>
            </a:r>
          </a:p>
        </p:txBody>
      </p:sp>
      <p:sp>
        <p:nvSpPr>
          <p:cNvPr id="177" name="Shape 177"/>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1</a:t>
            </a:r>
          </a:p>
        </p:txBody>
      </p:sp>
      <p:graphicFrame>
        <p:nvGraphicFramePr>
          <p:cNvPr id="178" name="Chart 178"/>
          <p:cNvGraphicFramePr/>
          <p:nvPr/>
        </p:nvGraphicFramePr>
        <p:xfrm>
          <a:off x="7236000" y="4176293"/>
          <a:ext cx="1488435" cy="2081139"/>
        </p:xfrm>
        <a:graphic xmlns:a="http://schemas.openxmlformats.org/drawingml/2006/main">
          <a:graphicData uri="http://schemas.openxmlformats.org/drawingml/2006/chart">
            <c:chart xmlns:c="http://schemas.openxmlformats.org/drawingml/2006/chart" r:id="rId2"/>
          </a:graphicData>
        </a:graphic>
      </p:graphicFrame>
      <p:grpSp>
        <p:nvGrpSpPr>
          <p:cNvPr id="184" name="Group 184"/>
          <p:cNvGrpSpPr/>
          <p:nvPr/>
        </p:nvGrpSpPr>
        <p:grpSpPr>
          <a:xfrm>
            <a:off x="1024730" y="2141525"/>
            <a:ext cx="6229351" cy="4251327"/>
            <a:chOff x="0" y="0"/>
            <a:chExt cx="6229350" cy="4251326"/>
          </a:xfrm>
        </p:grpSpPr>
        <p:pic>
          <p:nvPicPr>
            <p:cNvPr id="179" name="image5.jpeg"/>
            <p:cNvPicPr/>
            <p:nvPr/>
          </p:nvPicPr>
          <p:blipFill>
            <a:blip r:embed="rId3">
              <a:extLst/>
            </a:blip>
            <a:stretch>
              <a:fillRect/>
            </a:stretch>
          </p:blipFill>
          <p:spPr>
            <a:xfrm>
              <a:off x="614361" y="76199"/>
              <a:ext cx="2544765" cy="1955802"/>
            </a:xfrm>
            <a:prstGeom prst="rect">
              <a:avLst/>
            </a:prstGeom>
            <a:ln w="12700" cap="flat">
              <a:noFill/>
              <a:miter lim="400000"/>
            </a:ln>
            <a:effectLst/>
          </p:spPr>
        </p:pic>
        <p:pic>
          <p:nvPicPr>
            <p:cNvPr id="180" name="image6.jpeg"/>
            <p:cNvPicPr/>
            <p:nvPr/>
          </p:nvPicPr>
          <p:blipFill>
            <a:blip r:embed="rId4">
              <a:extLst/>
            </a:blip>
            <a:stretch>
              <a:fillRect/>
            </a:stretch>
          </p:blipFill>
          <p:spPr>
            <a:xfrm>
              <a:off x="3759200" y="2295525"/>
              <a:ext cx="2470151" cy="1955802"/>
            </a:xfrm>
            <a:prstGeom prst="rect">
              <a:avLst/>
            </a:prstGeom>
            <a:ln w="12700" cap="flat">
              <a:noFill/>
              <a:miter lim="400000"/>
            </a:ln>
            <a:effectLst/>
          </p:spPr>
        </p:pic>
        <p:pic>
          <p:nvPicPr>
            <p:cNvPr id="181" name="image7.jpeg"/>
            <p:cNvPicPr/>
            <p:nvPr/>
          </p:nvPicPr>
          <p:blipFill>
            <a:blip r:embed="rId5">
              <a:extLst/>
            </a:blip>
            <a:stretch>
              <a:fillRect/>
            </a:stretch>
          </p:blipFill>
          <p:spPr>
            <a:xfrm>
              <a:off x="3759200" y="76199"/>
              <a:ext cx="2470151" cy="1955802"/>
            </a:xfrm>
            <a:prstGeom prst="rect">
              <a:avLst/>
            </a:prstGeom>
            <a:ln w="12700" cap="flat">
              <a:noFill/>
              <a:miter lim="400000"/>
            </a:ln>
            <a:effectLst/>
          </p:spPr>
        </p:pic>
        <p:pic>
          <p:nvPicPr>
            <p:cNvPr id="182" name="image8.jpeg"/>
            <p:cNvPicPr/>
            <p:nvPr/>
          </p:nvPicPr>
          <p:blipFill>
            <a:blip r:embed="rId6">
              <a:extLst/>
            </a:blip>
            <a:stretch>
              <a:fillRect/>
            </a:stretch>
          </p:blipFill>
          <p:spPr>
            <a:xfrm>
              <a:off x="603249" y="2295525"/>
              <a:ext cx="2470151" cy="1949452"/>
            </a:xfrm>
            <a:prstGeom prst="rect">
              <a:avLst/>
            </a:prstGeom>
            <a:ln w="12700" cap="flat">
              <a:noFill/>
              <a:miter lim="400000"/>
            </a:ln>
            <a:effectLst/>
          </p:spPr>
        </p:pic>
        <p:sp>
          <p:nvSpPr>
            <p:cNvPr id="183" name="Shape 183"/>
            <p:cNvSpPr/>
            <p:nvPr/>
          </p:nvSpPr>
          <p:spPr>
            <a:xfrm>
              <a:off x="-1" y="-1"/>
              <a:ext cx="6076951" cy="229625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lvl="0" marL="533400" indent="-533400">
                <a:lnSpc>
                  <a:spcPct val="90000"/>
                </a:lnSpc>
                <a:spcBef>
                  <a:spcPts val="2000"/>
                </a:spcBef>
                <a:tabLst>
                  <a:tab pos="3479800" algn="l"/>
                </a:tabLst>
              </a:pPr>
              <a:r>
                <a:rPr b="1" sz="2400">
                  <a:solidFill>
                    <a:srgbClr val="00539D"/>
                  </a:solidFill>
                  <a:latin typeface="Arial"/>
                  <a:ea typeface="Arial"/>
                  <a:cs typeface="Arial"/>
                  <a:sym typeface="Arial"/>
                </a:rPr>
                <a:t>A.</a:t>
              </a:r>
              <a:r>
                <a:rPr b="1" sz="2400">
                  <a:latin typeface="Arial"/>
                  <a:ea typeface="Arial"/>
                  <a:cs typeface="Arial"/>
                  <a:sym typeface="Arial"/>
                </a:rPr>
                <a:t>		</a:t>
              </a:r>
              <a:r>
                <a:rPr b="1" sz="2400">
                  <a:solidFill>
                    <a:srgbClr val="00539D"/>
                  </a:solidFill>
                  <a:latin typeface="Arial"/>
                  <a:ea typeface="Arial"/>
                  <a:cs typeface="Arial"/>
                  <a:sym typeface="Arial"/>
                </a:rPr>
                <a:t>B.</a:t>
              </a:r>
              <a:r>
                <a:rPr b="1" sz="2400">
                  <a:latin typeface="Arial"/>
                  <a:ea typeface="Arial"/>
                  <a:cs typeface="Arial"/>
                  <a:sym typeface="Arial"/>
                </a:rPr>
                <a:t>	</a:t>
              </a:r>
              <a:br>
                <a:rPr b="1" sz="2400">
                  <a:latin typeface="Arial"/>
                  <a:ea typeface="Arial"/>
                  <a:cs typeface="Arial"/>
                  <a:sym typeface="Arial"/>
                </a:rPr>
              </a:br>
              <a:br>
                <a:rPr b="1" sz="2400">
                  <a:latin typeface="Arial"/>
                  <a:ea typeface="Arial"/>
                  <a:cs typeface="Arial"/>
                  <a:sym typeface="Arial"/>
                </a:rPr>
              </a:br>
              <a:br>
                <a:rPr b="1" sz="2400">
                  <a:latin typeface="Arial"/>
                  <a:ea typeface="Arial"/>
                  <a:cs typeface="Arial"/>
                  <a:sym typeface="Arial"/>
                </a:rPr>
              </a:br>
              <a:br>
                <a:rPr b="1" sz="2400">
                  <a:latin typeface="Arial"/>
                  <a:ea typeface="Arial"/>
                  <a:cs typeface="Arial"/>
                  <a:sym typeface="Arial"/>
                </a:rPr>
              </a:br>
              <a:endParaRPr b="1" sz="2400">
                <a:latin typeface="Arial"/>
                <a:ea typeface="Arial"/>
                <a:cs typeface="Arial"/>
                <a:sym typeface="Arial"/>
              </a:endParaRPr>
            </a:p>
            <a:p>
              <a:pPr lvl="0" marL="533400" indent="-533400">
                <a:lnSpc>
                  <a:spcPct val="90000"/>
                </a:lnSpc>
                <a:spcBef>
                  <a:spcPts val="2000"/>
                </a:spcBef>
                <a:tabLst>
                  <a:tab pos="3479800" algn="l"/>
                </a:tabLst>
              </a:pPr>
              <a:r>
                <a:rPr b="1" sz="2400">
                  <a:solidFill>
                    <a:srgbClr val="00539D"/>
                  </a:solidFill>
                  <a:latin typeface="Arial"/>
                  <a:ea typeface="Arial"/>
                  <a:cs typeface="Arial"/>
                  <a:sym typeface="Arial"/>
                </a:rPr>
                <a:t>C.</a:t>
              </a:r>
              <a:r>
                <a:rPr b="1" sz="2400">
                  <a:latin typeface="Arial"/>
                  <a:ea typeface="Arial"/>
                  <a:cs typeface="Arial"/>
                  <a:sym typeface="Arial"/>
                </a:rPr>
                <a:t>		</a:t>
              </a:r>
              <a:r>
                <a:rPr b="1" sz="2400">
                  <a:solidFill>
                    <a:srgbClr val="00539D"/>
                  </a:solidFill>
                  <a:latin typeface="Arial"/>
                  <a:ea typeface="Arial"/>
                  <a:cs typeface="Arial"/>
                  <a:sym typeface="Arial"/>
                </a:rPr>
                <a:t>D.</a:t>
              </a:r>
              <a:r>
                <a:rPr b="1" sz="2400">
                  <a:latin typeface="Arial"/>
                  <a:ea typeface="Arial"/>
                  <a:cs typeface="Arial"/>
                  <a:sym typeface="Arial"/>
                </a:rPr>
                <a:t>	</a:t>
              </a:r>
            </a:p>
          </p:txBody>
        </p:sp>
      </p:grpSp>
      <p:sp>
        <p:nvSpPr>
          <p:cNvPr id="185" name="Shape 185"/>
          <p:cNvSpPr/>
          <p:nvPr/>
        </p:nvSpPr>
        <p:spPr>
          <a:xfrm>
            <a:off x="476250" y="1285875"/>
            <a:ext cx="8020050" cy="4614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pPr>
            <a:r>
              <a:rPr b="1" sz="2400">
                <a:solidFill>
                  <a:srgbClr val="00539D"/>
                </a:solidFill>
                <a:latin typeface="Arial"/>
                <a:ea typeface="Arial"/>
                <a:cs typeface="Arial"/>
                <a:sym typeface="Arial"/>
              </a:rPr>
              <a:t>Which graph is the graph of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2</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+ 3</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+ 2?</a:t>
            </a:r>
          </a:p>
        </p:txBody>
      </p:sp>
      <p:sp>
        <p:nvSpPr>
          <p:cNvPr id="186" name="Shape 186"/>
          <p:cNvSpPr/>
          <p:nvPr/>
        </p:nvSpPr>
        <p:spPr>
          <a:xfrm>
            <a:off x="857244" y="4038594"/>
            <a:ext cx="457189" cy="457189"/>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57150">
            <a:solidFill>
              <a:srgbClr val="EC1D24"/>
            </a:solidFill>
            <a:round/>
          </a:ln>
        </p:spPr>
        <p:txBody>
          <a:bodyPr lIns="0" tIns="0" rIns="0" bIns="0" anchor="ctr"/>
          <a:lstStyle/>
          <a:p>
            <a:pPr lvl="0">
              <a:defRPr>
                <a:latin typeface="Arial"/>
                <a:ea typeface="Arial"/>
                <a:cs typeface="Arial"/>
                <a:sym typeface="Arial"/>
              </a:defRPr>
            </a:pPr>
          </a:p>
        </p:txBody>
      </p:sp>
      <p:pic>
        <p:nvPicPr>
          <p:cNvPr id="187" name="image26.png"/>
          <p:cNvPicPr/>
          <p:nvPr/>
        </p:nvPicPr>
        <p:blipFill>
          <a:blip r:embed="rId7">
            <a:extLst/>
          </a:blip>
          <a:stretch>
            <a:fillRect/>
          </a:stretch>
        </p:blipFill>
        <p:spPr>
          <a:xfrm>
            <a:off x="2716211" y="712787"/>
            <a:ext cx="2846389" cy="511177"/>
          </a:xfrm>
          <a:prstGeom prst="rect">
            <a:avLst/>
          </a:prstGeom>
          <a:ln w="12700">
            <a:miter lim="400000"/>
          </a:ln>
        </p:spPr>
      </p:pic>
      <p:pic>
        <p:nvPicPr>
          <p:cNvPr id="188" name="image1.jpeg"/>
          <p:cNvPicPr/>
          <p:nvPr/>
        </p:nvPicPr>
        <p:blipFill>
          <a:blip r:embed="rId8">
            <a:extLst/>
          </a:blip>
          <a:stretch>
            <a:fillRect/>
          </a:stretch>
        </p:blipFill>
        <p:spPr>
          <a:xfrm>
            <a:off x="7467600" y="747712"/>
            <a:ext cx="1222375" cy="376239"/>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87"/>
                                        </p:tgtEl>
                                        <p:attrNameLst>
                                          <p:attrName>style.visibility</p:attrName>
                                        </p:attrNameLst>
                                      </p:cBhvr>
                                      <p:to>
                                        <p:strVal val="visible"/>
                                      </p:to>
                                    </p:set>
                                    <p:animEffect filter="wipe(left)" transition="in">
                                      <p:cBhvr>
                                        <p:cTn id="7" dur="500"/>
                                        <p:tgtEl>
                                          <p:spTgt spid="187"/>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88"/>
                                        </p:tgtEl>
                                        <p:attrNameLst>
                                          <p:attrName>style.visibility</p:attrName>
                                        </p:attrNameLst>
                                      </p:cBhvr>
                                      <p:to>
                                        <p:strVal val="visible"/>
                                      </p:to>
                                    </p:set>
                                    <p:animEffect filter="fade" transition="in">
                                      <p:cBhvr>
                                        <p:cTn id="11" dur="500"/>
                                        <p:tgtEl>
                                          <p:spTgt spid="188"/>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85"/>
                                        </p:tgtEl>
                                        <p:attrNameLst>
                                          <p:attrName>style.visibility</p:attrName>
                                        </p:attrNameLst>
                                      </p:cBhvr>
                                      <p:to>
                                        <p:strVal val="visible"/>
                                      </p:to>
                                    </p:set>
                                    <p:animEffect filter="wipe(left)" transition="in">
                                      <p:cBhvr>
                                        <p:cTn id="15" dur="500"/>
                                        <p:tgtEl>
                                          <p:spTgt spid="185"/>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84"/>
                                        </p:tgtEl>
                                        <p:attrNameLst>
                                          <p:attrName>style.visibility</p:attrName>
                                        </p:attrNameLst>
                                      </p:cBhvr>
                                      <p:to>
                                        <p:strVal val="visible"/>
                                      </p:to>
                                    </p:set>
                                    <p:animEffect filter="wipe(left)" transition="in">
                                      <p:cBhvr>
                                        <p:cTn id="19" dur="500"/>
                                        <p:tgtEl>
                                          <p:spTgt spid="184"/>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17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nodeType="clickEffect" presetClass="entr" presetSubtype="1" presetID="2" grpId="6" fill="hold">
                                  <p:stCondLst>
                                    <p:cond delay="0"/>
                                  </p:stCondLst>
                                  <p:iterate type="el" backwards="0">
                                    <p:tmAbs val="0"/>
                                  </p:iterate>
                                  <p:childTnLst>
                                    <p:set>
                                      <p:cBhvr>
                                        <p:cTn id="27" fill="hold"/>
                                        <p:tgtEl>
                                          <p:spTgt spid="186"/>
                                        </p:tgtEl>
                                        <p:attrNameLst>
                                          <p:attrName>style.visibility</p:attrName>
                                        </p:attrNameLst>
                                      </p:cBhvr>
                                      <p:to>
                                        <p:strVal val="visible"/>
                                      </p:to>
                                    </p:set>
                                    <p:anim calcmode="lin" valueType="num">
                                      <p:cBhvr>
                                        <p:cTn id="28" dur="80" fill="hold"/>
                                        <p:tgtEl>
                                          <p:spTgt spid="186"/>
                                        </p:tgtEl>
                                        <p:attrNameLst>
                                          <p:attrName>ppt_x</p:attrName>
                                        </p:attrNameLst>
                                      </p:cBhvr>
                                      <p:tavLst>
                                        <p:tav tm="0">
                                          <p:val>
                                            <p:strVal val="#ppt_x"/>
                                          </p:val>
                                        </p:tav>
                                        <p:tav tm="100000">
                                          <p:val>
                                            <p:strVal val="#ppt_x"/>
                                          </p:val>
                                        </p:tav>
                                      </p:tavLst>
                                    </p:anim>
                                    <p:anim calcmode="lin" valueType="num">
                                      <p:cBhvr>
                                        <p:cTn id="29" dur="80" fill="hold"/>
                                        <p:tgtEl>
                                          <p:spTgt spid="1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P build="whole" bldLvl="1" animBg="1" rev="0" advAuto="0" spid="188" grpId="2"/>
      <p:bldP build="whole" bldLvl="1" animBg="1" rev="0" advAuto="0" spid="185" grpId="3"/>
      <p:bldP build="whole" bldLvl="1" animBg="1" rev="0" advAuto="0" spid="186" grpId="6"/>
      <p:bldP build="whole" bldLvl="1" animBg="1" rev="0" advAuto="0" spid="184" grpId="4"/>
      <p:bldP build="whole" bldLvl="1" animBg="1" rev="0" advAuto="0" spid="178" grpId="5"/>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Concept</a:t>
            </a:r>
          </a:p>
        </p:txBody>
      </p:sp>
      <p:pic>
        <p:nvPicPr>
          <p:cNvPr id="191" name="image9.jpeg"/>
          <p:cNvPicPr/>
          <p:nvPr/>
        </p:nvPicPr>
        <p:blipFill>
          <a:blip r:embed="rId2">
            <a:extLst/>
          </a:blip>
          <a:stretch>
            <a:fillRect/>
          </a:stretch>
        </p:blipFill>
        <p:spPr>
          <a:xfrm>
            <a:off x="857250" y="812800"/>
            <a:ext cx="7410450" cy="4997450"/>
          </a:xfrm>
          <a:prstGeom prst="rect">
            <a:avLst/>
          </a:prstGeom>
          <a:ln w="12700">
            <a:miter lim="400000"/>
          </a:ln>
        </p:spPr>
      </p:pic>
    </p:spTree>
  </p:cSld>
  <p:clrMapOvr>
    <a:masterClrMapping/>
  </p:clrMapOvr>
  <p:transition spd="fast" advClick="1">
    <p:wipe dir="r"/>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5486400" y="6953249"/>
            <a:ext cx="3657600" cy="182565"/>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lvl="0">
              <a:defRPr sz="1800"/>
            </a:pPr>
            <a:r>
              <a:rPr sz="1200"/>
              <a:t>Example 2</a:t>
            </a:r>
          </a:p>
        </p:txBody>
      </p:sp>
      <p:sp>
        <p:nvSpPr>
          <p:cNvPr id="194" name="Shape 194"/>
          <p:cNvSpPr/>
          <p:nvPr/>
        </p:nvSpPr>
        <p:spPr>
          <a:xfrm>
            <a:off x="2628900" y="771525"/>
            <a:ext cx="5981700" cy="37522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spcBef>
                <a:spcPts val="1200"/>
              </a:spcBef>
            </a:pPr>
            <a:r>
              <a:rPr b="1" sz="2000">
                <a:solidFill>
                  <a:srgbClr val="CD0000"/>
                </a:solidFill>
                <a:latin typeface="Arial"/>
                <a:ea typeface="Arial"/>
                <a:cs typeface="Arial"/>
                <a:sym typeface="Arial"/>
              </a:rPr>
              <a:t>Axis of Symmetry, </a:t>
            </a:r>
            <a:r>
              <a:rPr b="1" i="1" sz="2000">
                <a:solidFill>
                  <a:srgbClr val="CD0000"/>
                </a:solidFill>
                <a:latin typeface="Arial"/>
                <a:ea typeface="Arial"/>
                <a:cs typeface="Arial"/>
                <a:sym typeface="Arial"/>
              </a:rPr>
              <a:t>y</a:t>
            </a:r>
            <a:r>
              <a:rPr b="1" sz="2000">
                <a:solidFill>
                  <a:srgbClr val="CD0000"/>
                </a:solidFill>
                <a:latin typeface="Arial"/>
                <a:ea typeface="Arial"/>
                <a:cs typeface="Arial"/>
                <a:sym typeface="Arial"/>
              </a:rPr>
              <a:t>-intercept, and Vertex</a:t>
            </a:r>
          </a:p>
        </p:txBody>
      </p:sp>
      <p:sp>
        <p:nvSpPr>
          <p:cNvPr id="195" name="Shape 195"/>
          <p:cNvSpPr/>
          <p:nvPr/>
        </p:nvSpPr>
        <p:spPr>
          <a:xfrm>
            <a:off x="857250" y="1371600"/>
            <a:ext cx="8039100" cy="110108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b="1" sz="2400">
                <a:solidFill>
                  <a:srgbClr val="E01B22"/>
                </a:solidFill>
                <a:latin typeface="Arial"/>
                <a:ea typeface="Arial"/>
                <a:cs typeface="Arial"/>
                <a:sym typeface="Arial"/>
              </a:rPr>
              <a:t>A.</a:t>
            </a:r>
            <a:r>
              <a:rPr sz="2400">
                <a:latin typeface="Arial"/>
                <a:ea typeface="Arial"/>
                <a:cs typeface="Arial"/>
                <a:sym typeface="Arial"/>
              </a:rPr>
              <a:t>  </a:t>
            </a:r>
            <a:r>
              <a:rPr b="1" sz="2400">
                <a:solidFill>
                  <a:srgbClr val="00539D"/>
                </a:solidFill>
                <a:latin typeface="Arial"/>
                <a:ea typeface="Arial"/>
                <a:cs typeface="Arial"/>
                <a:sym typeface="Arial"/>
              </a:rPr>
              <a:t>Consider the quadratic function </a:t>
            </a:r>
            <a:r>
              <a:rPr b="1" i="1" sz="2400">
                <a:solidFill>
                  <a:srgbClr val="00539D"/>
                </a:solidFill>
                <a:latin typeface="Arial"/>
                <a:ea typeface="Arial"/>
                <a:cs typeface="Arial"/>
                <a:sym typeface="Arial"/>
              </a:rPr>
              <a:t>f</a:t>
            </a:r>
            <a:r>
              <a:rPr b="1" sz="2400">
                <a:solidFill>
                  <a:srgbClr val="00539D"/>
                </a:solidFill>
                <a:latin typeface="Arial"/>
                <a:ea typeface="Arial"/>
                <a:cs typeface="Arial"/>
                <a:sym typeface="Arial"/>
              </a:rPr>
              <a:t>(</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2 – 4</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 + </a:t>
            </a:r>
            <a:r>
              <a:rPr b="1" i="1" sz="2400">
                <a:solidFill>
                  <a:srgbClr val="00539D"/>
                </a:solidFill>
                <a:latin typeface="Arial"/>
                <a:ea typeface="Arial"/>
                <a:cs typeface="Arial"/>
                <a:sym typeface="Arial"/>
              </a:rPr>
              <a:t>x</a:t>
            </a:r>
            <a:r>
              <a:rPr b="1" baseline="40000" sz="2400">
                <a:solidFill>
                  <a:srgbClr val="00539D"/>
                </a:solidFill>
                <a:latin typeface="Arial"/>
                <a:ea typeface="Arial"/>
                <a:cs typeface="Arial"/>
                <a:sym typeface="Arial"/>
              </a:rPr>
              <a:t>2</a:t>
            </a:r>
            <a:r>
              <a:rPr b="1" sz="2400">
                <a:solidFill>
                  <a:srgbClr val="00539D"/>
                </a:solidFill>
                <a:latin typeface="Arial"/>
                <a:ea typeface="Arial"/>
                <a:cs typeface="Arial"/>
                <a:sym typeface="Arial"/>
              </a:rPr>
              <a:t>. Find the </a:t>
            </a:r>
            <a:r>
              <a:rPr b="1" i="1" sz="2400">
                <a:solidFill>
                  <a:srgbClr val="00539D"/>
                </a:solidFill>
                <a:latin typeface="Arial"/>
                <a:ea typeface="Arial"/>
                <a:cs typeface="Arial"/>
                <a:sym typeface="Arial"/>
              </a:rPr>
              <a:t>y</a:t>
            </a:r>
            <a:r>
              <a:rPr b="1" sz="2400">
                <a:solidFill>
                  <a:srgbClr val="00539D"/>
                </a:solidFill>
                <a:latin typeface="Arial"/>
                <a:ea typeface="Arial"/>
                <a:cs typeface="Arial"/>
                <a:sym typeface="Arial"/>
              </a:rPr>
              <a:t>-intercept, the equation of the axis of symmetry, and the </a:t>
            </a:r>
            <a:r>
              <a:rPr b="1" i="1" sz="2400">
                <a:solidFill>
                  <a:srgbClr val="00539D"/>
                </a:solidFill>
                <a:latin typeface="Arial"/>
                <a:ea typeface="Arial"/>
                <a:cs typeface="Arial"/>
                <a:sym typeface="Arial"/>
              </a:rPr>
              <a:t>x</a:t>
            </a:r>
            <a:r>
              <a:rPr b="1" sz="2400">
                <a:solidFill>
                  <a:srgbClr val="00539D"/>
                </a:solidFill>
                <a:latin typeface="Arial"/>
                <a:ea typeface="Arial"/>
                <a:cs typeface="Arial"/>
                <a:sym typeface="Arial"/>
              </a:rPr>
              <a:t>-coordinate of the vertex.</a:t>
            </a:r>
          </a:p>
        </p:txBody>
      </p:sp>
      <p:sp>
        <p:nvSpPr>
          <p:cNvPr id="196" name="Shape 196"/>
          <p:cNvSpPr/>
          <p:nvPr/>
        </p:nvSpPr>
        <p:spPr>
          <a:xfrm>
            <a:off x="514350" y="2535236"/>
            <a:ext cx="8077200" cy="10791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pPr>
            <a:r>
              <a:rPr sz="2400">
                <a:latin typeface="Arial"/>
                <a:ea typeface="Arial"/>
                <a:cs typeface="Arial"/>
                <a:sym typeface="Arial"/>
              </a:rPr>
              <a:t>Begin by rearranging the terms of the function so that the quadratic term is first, the linear term is second and the constant term is last. Then identify </a:t>
            </a:r>
            <a:r>
              <a:rPr i="1" sz="2400">
                <a:latin typeface="Arial"/>
                <a:ea typeface="Arial"/>
                <a:cs typeface="Arial"/>
                <a:sym typeface="Arial"/>
              </a:rPr>
              <a:t>a</a:t>
            </a:r>
            <a:r>
              <a:rPr sz="2400">
                <a:latin typeface="Arial"/>
                <a:ea typeface="Arial"/>
                <a:cs typeface="Arial"/>
                <a:sym typeface="Arial"/>
              </a:rPr>
              <a:t>, </a:t>
            </a:r>
            <a:r>
              <a:rPr i="1" sz="2400">
                <a:latin typeface="Arial"/>
                <a:ea typeface="Arial"/>
                <a:cs typeface="Arial"/>
                <a:sym typeface="Arial"/>
              </a:rPr>
              <a:t>b</a:t>
            </a:r>
            <a:r>
              <a:rPr sz="2400">
                <a:latin typeface="Arial"/>
                <a:ea typeface="Arial"/>
                <a:cs typeface="Arial"/>
                <a:sym typeface="Arial"/>
              </a:rPr>
              <a:t>, and </a:t>
            </a:r>
            <a:r>
              <a:rPr i="1" sz="2400">
                <a:latin typeface="Arial"/>
                <a:ea typeface="Arial"/>
                <a:cs typeface="Arial"/>
                <a:sym typeface="Arial"/>
              </a:rPr>
              <a:t>c</a:t>
            </a:r>
            <a:r>
              <a:rPr sz="2400">
                <a:latin typeface="Arial"/>
                <a:ea typeface="Arial"/>
                <a:cs typeface="Arial"/>
                <a:sym typeface="Arial"/>
              </a:rPr>
              <a:t>.</a:t>
            </a:r>
          </a:p>
        </p:txBody>
      </p:sp>
      <p:sp>
        <p:nvSpPr>
          <p:cNvPr id="197" name="Shape 197"/>
          <p:cNvSpPr/>
          <p:nvPr/>
        </p:nvSpPr>
        <p:spPr>
          <a:xfrm>
            <a:off x="3638550" y="3867150"/>
            <a:ext cx="3048000" cy="4614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tabLst>
                <a:tab pos="889000" algn="l"/>
                <a:tab pos="1143000" algn="l"/>
              </a:tabLst>
            </a:pPr>
            <a:r>
              <a:rPr i="1" sz="2400">
                <a:latin typeface="Arial"/>
                <a:ea typeface="Arial"/>
                <a:cs typeface="Arial"/>
                <a:sym typeface="Arial"/>
              </a:rPr>
              <a:t>f</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	</a:t>
            </a:r>
            <a:r>
              <a:rPr i="1" sz="2400">
                <a:latin typeface="Arial"/>
                <a:ea typeface="Arial"/>
                <a:cs typeface="Arial"/>
                <a:sym typeface="Arial"/>
              </a:rPr>
              <a:t>ax</a:t>
            </a:r>
            <a:r>
              <a:rPr baseline="40000" sz="2400">
                <a:latin typeface="Arial"/>
                <a:ea typeface="Arial"/>
                <a:cs typeface="Arial"/>
                <a:sym typeface="Arial"/>
              </a:rPr>
              <a:t>2</a:t>
            </a:r>
            <a:r>
              <a:rPr sz="2400">
                <a:latin typeface="Arial"/>
                <a:ea typeface="Arial"/>
                <a:cs typeface="Arial"/>
                <a:sym typeface="Arial"/>
              </a:rPr>
              <a:t> + </a:t>
            </a:r>
            <a:r>
              <a:rPr i="1" sz="2400">
                <a:latin typeface="Arial"/>
                <a:ea typeface="Arial"/>
                <a:cs typeface="Arial"/>
                <a:sym typeface="Arial"/>
              </a:rPr>
              <a:t>bx</a:t>
            </a:r>
            <a:r>
              <a:rPr sz="2400">
                <a:latin typeface="Arial"/>
                <a:ea typeface="Arial"/>
                <a:cs typeface="Arial"/>
                <a:sym typeface="Arial"/>
              </a:rPr>
              <a:t> + </a:t>
            </a:r>
            <a:r>
              <a:rPr i="1" sz="2400">
                <a:latin typeface="Arial"/>
                <a:ea typeface="Arial"/>
                <a:cs typeface="Arial"/>
                <a:sym typeface="Arial"/>
              </a:rPr>
              <a:t>c</a:t>
            </a:r>
          </a:p>
        </p:txBody>
      </p:sp>
      <p:sp>
        <p:nvSpPr>
          <p:cNvPr id="198" name="Shape 198"/>
          <p:cNvSpPr/>
          <p:nvPr/>
        </p:nvSpPr>
        <p:spPr>
          <a:xfrm>
            <a:off x="3638550" y="4552950"/>
            <a:ext cx="3276600" cy="4614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tabLst>
                <a:tab pos="901700" algn="l"/>
                <a:tab pos="1143000" algn="l"/>
              </a:tabLst>
            </a:pPr>
            <a:r>
              <a:rPr i="1" sz="2400">
                <a:latin typeface="Arial"/>
                <a:ea typeface="Arial"/>
                <a:cs typeface="Arial"/>
                <a:sym typeface="Arial"/>
              </a:rPr>
              <a:t>f</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	1</a:t>
            </a:r>
            <a:r>
              <a:rPr i="1" sz="2400">
                <a:latin typeface="Arial"/>
                <a:ea typeface="Arial"/>
                <a:cs typeface="Arial"/>
                <a:sym typeface="Arial"/>
              </a:rPr>
              <a:t>x</a:t>
            </a:r>
            <a:r>
              <a:rPr baseline="40000" sz="2400">
                <a:latin typeface="Arial"/>
                <a:ea typeface="Arial"/>
                <a:cs typeface="Arial"/>
                <a:sym typeface="Arial"/>
              </a:rPr>
              <a:t>2</a:t>
            </a:r>
            <a:r>
              <a:rPr sz="2400">
                <a:latin typeface="Arial"/>
                <a:ea typeface="Arial"/>
                <a:cs typeface="Arial"/>
                <a:sym typeface="Arial"/>
              </a:rPr>
              <a:t> – 4</a:t>
            </a:r>
            <a:r>
              <a:rPr i="1" sz="2400">
                <a:latin typeface="Arial"/>
                <a:ea typeface="Arial"/>
                <a:cs typeface="Arial"/>
                <a:sym typeface="Arial"/>
              </a:rPr>
              <a:t>x</a:t>
            </a:r>
            <a:r>
              <a:rPr sz="2400">
                <a:latin typeface="Arial"/>
                <a:ea typeface="Arial"/>
                <a:cs typeface="Arial"/>
                <a:sym typeface="Arial"/>
              </a:rPr>
              <a:t> + 2</a:t>
            </a:r>
          </a:p>
        </p:txBody>
      </p:sp>
      <p:sp>
        <p:nvSpPr>
          <p:cNvPr id="199" name="Shape 199"/>
          <p:cNvSpPr/>
          <p:nvPr/>
        </p:nvSpPr>
        <p:spPr>
          <a:xfrm>
            <a:off x="4933950" y="4211637"/>
            <a:ext cx="0" cy="381002"/>
          </a:xfrm>
          <a:prstGeom prst="line">
            <a:avLst/>
          </a:prstGeom>
          <a:ln w="28575">
            <a:solidFill>
              <a:srgbClr val="E01B22"/>
            </a:solidFill>
            <a:round/>
            <a:tailEnd type="triangle"/>
          </a:ln>
        </p:spPr>
        <p:txBody>
          <a:bodyPr lIns="0" tIns="0" rIns="0" bIns="0"/>
          <a:lstStyle/>
          <a:p>
            <a:pPr lvl="0" defTabSz="457200">
              <a:defRPr sz="1200">
                <a:latin typeface="+mn-lt"/>
                <a:ea typeface="+mn-ea"/>
                <a:cs typeface="+mn-cs"/>
                <a:sym typeface="Helvetica"/>
              </a:defRPr>
            </a:pPr>
          </a:p>
        </p:txBody>
      </p:sp>
      <p:sp>
        <p:nvSpPr>
          <p:cNvPr id="200" name="Shape 200"/>
          <p:cNvSpPr/>
          <p:nvPr/>
        </p:nvSpPr>
        <p:spPr>
          <a:xfrm>
            <a:off x="5724525" y="4211637"/>
            <a:ext cx="0" cy="381002"/>
          </a:xfrm>
          <a:prstGeom prst="line">
            <a:avLst/>
          </a:prstGeom>
          <a:ln w="28575">
            <a:solidFill>
              <a:srgbClr val="E01B22"/>
            </a:solidFill>
            <a:round/>
            <a:tailEnd type="triangle"/>
          </a:ln>
        </p:spPr>
        <p:txBody>
          <a:bodyPr lIns="0" tIns="0" rIns="0" bIns="0"/>
          <a:lstStyle/>
          <a:p>
            <a:pPr lvl="0" defTabSz="457200">
              <a:defRPr sz="1200">
                <a:latin typeface="+mn-lt"/>
                <a:ea typeface="+mn-ea"/>
                <a:cs typeface="+mn-cs"/>
                <a:sym typeface="Helvetica"/>
              </a:defRPr>
            </a:pPr>
          </a:p>
        </p:txBody>
      </p:sp>
      <p:sp>
        <p:nvSpPr>
          <p:cNvPr id="201" name="Shape 201"/>
          <p:cNvSpPr/>
          <p:nvPr/>
        </p:nvSpPr>
        <p:spPr>
          <a:xfrm>
            <a:off x="6419850" y="4211637"/>
            <a:ext cx="0" cy="381002"/>
          </a:xfrm>
          <a:prstGeom prst="line">
            <a:avLst/>
          </a:prstGeom>
          <a:ln w="28575">
            <a:solidFill>
              <a:srgbClr val="E01B22"/>
            </a:solidFill>
            <a:round/>
            <a:tailEnd type="triangle"/>
          </a:ln>
        </p:spPr>
        <p:txBody>
          <a:bodyPr lIns="0" tIns="0" rIns="0" bIns="0"/>
          <a:lstStyle/>
          <a:p>
            <a:pPr lvl="0" defTabSz="457200">
              <a:defRPr sz="1200">
                <a:latin typeface="+mn-lt"/>
                <a:ea typeface="+mn-ea"/>
                <a:cs typeface="+mn-cs"/>
                <a:sym typeface="Helvetica"/>
              </a:defRPr>
            </a:pPr>
          </a:p>
        </p:txBody>
      </p:sp>
      <p:sp>
        <p:nvSpPr>
          <p:cNvPr id="202" name="Shape 202"/>
          <p:cNvSpPr/>
          <p:nvPr/>
        </p:nvSpPr>
        <p:spPr>
          <a:xfrm>
            <a:off x="514350" y="4552950"/>
            <a:ext cx="8077200" cy="46145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tabLst>
                <a:tab pos="901700" algn="l"/>
                <a:tab pos="1143000" algn="l"/>
              </a:tabLst>
            </a:pPr>
            <a:r>
              <a:rPr i="1" sz="2400">
                <a:latin typeface="Arial"/>
                <a:ea typeface="Arial"/>
                <a:cs typeface="Arial"/>
                <a:sym typeface="Arial"/>
              </a:rPr>
              <a:t>f</a:t>
            </a:r>
            <a:r>
              <a:rPr sz="2400">
                <a:latin typeface="Arial"/>
                <a:ea typeface="Arial"/>
                <a:cs typeface="Arial"/>
                <a:sym typeface="Arial"/>
              </a:rPr>
              <a:t>(</a:t>
            </a:r>
            <a:r>
              <a:rPr i="1" sz="2400">
                <a:latin typeface="Arial"/>
                <a:ea typeface="Arial"/>
                <a:cs typeface="Arial"/>
                <a:sym typeface="Arial"/>
              </a:rPr>
              <a:t>x</a:t>
            </a:r>
            <a:r>
              <a:rPr sz="2400">
                <a:latin typeface="Arial"/>
                <a:ea typeface="Arial"/>
                <a:cs typeface="Arial"/>
                <a:sym typeface="Arial"/>
              </a:rPr>
              <a:t>) = 2 – 4</a:t>
            </a:r>
            <a:r>
              <a:rPr i="1" sz="2400">
                <a:latin typeface="Arial"/>
                <a:ea typeface="Arial"/>
                <a:cs typeface="Arial"/>
                <a:sym typeface="Arial"/>
              </a:rPr>
              <a:t>x</a:t>
            </a:r>
            <a:r>
              <a:rPr sz="2400">
                <a:latin typeface="Arial"/>
                <a:ea typeface="Arial"/>
                <a:cs typeface="Arial"/>
                <a:sym typeface="Arial"/>
              </a:rPr>
              <a:t> + </a:t>
            </a:r>
            <a:r>
              <a:rPr i="1" sz="2400">
                <a:latin typeface="Arial"/>
                <a:ea typeface="Arial"/>
                <a:cs typeface="Arial"/>
                <a:sym typeface="Arial"/>
              </a:rPr>
              <a:t>x</a:t>
            </a:r>
            <a:r>
              <a:rPr baseline="40000" sz="2400">
                <a:latin typeface="Arial"/>
                <a:ea typeface="Arial"/>
                <a:cs typeface="Arial"/>
                <a:sym typeface="Arial"/>
              </a:rPr>
              <a:t>2</a:t>
            </a:r>
          </a:p>
        </p:txBody>
      </p:sp>
      <p:sp>
        <p:nvSpPr>
          <p:cNvPr id="203" name="Shape 203"/>
          <p:cNvSpPr/>
          <p:nvPr/>
        </p:nvSpPr>
        <p:spPr>
          <a:xfrm>
            <a:off x="3333749" y="4764087"/>
            <a:ext cx="457202" cy="2"/>
          </a:xfrm>
          <a:prstGeom prst="line">
            <a:avLst/>
          </a:prstGeom>
          <a:ln w="28575">
            <a:solidFill>
              <a:srgbClr val="E01B22"/>
            </a:solidFill>
            <a:round/>
            <a:tailEnd type="triangle"/>
          </a:ln>
        </p:spPr>
        <p:txBody>
          <a:bodyPr lIns="0" tIns="0" rIns="0" bIns="0"/>
          <a:lstStyle/>
          <a:p>
            <a:pPr lvl="0" defTabSz="457200">
              <a:defRPr sz="1200">
                <a:latin typeface="+mn-lt"/>
                <a:ea typeface="+mn-ea"/>
                <a:cs typeface="+mn-cs"/>
                <a:sym typeface="Helvetica"/>
              </a:defRPr>
            </a:pPr>
          </a:p>
        </p:txBody>
      </p:sp>
      <p:sp>
        <p:nvSpPr>
          <p:cNvPr id="204" name="Shape 204"/>
          <p:cNvSpPr/>
          <p:nvPr/>
        </p:nvSpPr>
        <p:spPr>
          <a:xfrm>
            <a:off x="6819900" y="4552949"/>
            <a:ext cx="2076450" cy="7581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a:lnSpc>
                <a:spcPct val="90000"/>
              </a:lnSpc>
              <a:spcBef>
                <a:spcPts val="500"/>
              </a:spcBef>
            </a:pPr>
            <a:r>
              <a:rPr i="1" sz="2400">
                <a:latin typeface="Arial"/>
                <a:ea typeface="Arial"/>
                <a:cs typeface="Arial"/>
                <a:sym typeface="Arial"/>
              </a:rPr>
              <a:t>a</a:t>
            </a:r>
            <a:r>
              <a:rPr sz="2400">
                <a:latin typeface="Arial"/>
                <a:ea typeface="Arial"/>
                <a:cs typeface="Arial"/>
                <a:sym typeface="Arial"/>
              </a:rPr>
              <a:t> = 1, </a:t>
            </a:r>
            <a:r>
              <a:rPr i="1" sz="2400">
                <a:latin typeface="Arial"/>
                <a:ea typeface="Arial"/>
                <a:cs typeface="Arial"/>
                <a:sym typeface="Arial"/>
              </a:rPr>
              <a:t>b</a:t>
            </a:r>
            <a:r>
              <a:rPr sz="2400">
                <a:latin typeface="Arial"/>
                <a:ea typeface="Arial"/>
                <a:cs typeface="Arial"/>
                <a:sym typeface="Arial"/>
              </a:rPr>
              <a:t> = –4, </a:t>
            </a:r>
            <a:r>
              <a:rPr i="1" sz="2400">
                <a:latin typeface="Arial"/>
                <a:ea typeface="Arial"/>
                <a:cs typeface="Arial"/>
                <a:sym typeface="Arial"/>
              </a:rPr>
              <a:t>c</a:t>
            </a:r>
            <a:r>
              <a:rPr sz="2400">
                <a:latin typeface="Arial"/>
                <a:ea typeface="Arial"/>
                <a:cs typeface="Arial"/>
                <a:sym typeface="Arial"/>
              </a:rPr>
              <a:t> = 2</a:t>
            </a:r>
          </a:p>
        </p:txBody>
      </p:sp>
      <p:sp>
        <p:nvSpPr>
          <p:cNvPr id="205" name="Shape 205"/>
          <p:cNvSpPr/>
          <p:nvPr/>
        </p:nvSpPr>
        <p:spPr>
          <a:xfrm>
            <a:off x="514350" y="5391149"/>
            <a:ext cx="8077200" cy="4370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lvl="0" indent="342900">
              <a:lnSpc>
                <a:spcPct val="90000"/>
              </a:lnSpc>
              <a:spcBef>
                <a:spcPts val="500"/>
              </a:spcBef>
              <a:tabLst>
                <a:tab pos="901700" algn="l"/>
                <a:tab pos="1143000" algn="l"/>
              </a:tabLst>
            </a:pPr>
            <a:r>
              <a:rPr sz="2400">
                <a:latin typeface="Arial"/>
                <a:ea typeface="Arial"/>
                <a:cs typeface="Arial"/>
                <a:sym typeface="Arial"/>
              </a:rPr>
              <a:t>The </a:t>
            </a:r>
            <a:r>
              <a:rPr i="1" sz="2400">
                <a:latin typeface="Arial"/>
                <a:ea typeface="Arial"/>
                <a:cs typeface="Arial"/>
                <a:sym typeface="Arial"/>
              </a:rPr>
              <a:t>y</a:t>
            </a:r>
            <a:r>
              <a:rPr sz="2400">
                <a:latin typeface="Arial"/>
                <a:ea typeface="Arial"/>
                <a:cs typeface="Arial"/>
                <a:sym typeface="Arial"/>
              </a:rPr>
              <a:t>-intercept is 2.</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5">
                                            <p:bg/>
                                          </p:spTgt>
                                        </p:tgtEl>
                                        <p:attrNameLst>
                                          <p:attrName>style.visibility</p:attrName>
                                        </p:attrNameLst>
                                      </p:cBhvr>
                                      <p:to>
                                        <p:strVal val="visible"/>
                                      </p:to>
                                    </p:set>
                                    <p:animEffect filter="wipe(left)" transition="in">
                                      <p:cBhvr>
                                        <p:cTn id="7" dur="500"/>
                                        <p:tgtEl>
                                          <p:spTgt spid="195">
                                            <p:bg/>
                                          </p:spTgt>
                                        </p:tgtEl>
                                      </p:cBhvr>
                                    </p:animEffect>
                                  </p:childTnLst>
                                </p:cTn>
                              </p:par>
                              <p:par>
                                <p:cTn id="8" presetClass="entr" presetSubtype="8" presetID="22" grpId="1" fill="hold">
                                  <p:stCondLst>
                                    <p:cond delay="0"/>
                                  </p:stCondLst>
                                  <p:iterate type="el" backwards="0">
                                    <p:tmAbs val="0"/>
                                  </p:iterate>
                                  <p:childTnLst>
                                    <p:set>
                                      <p:cBhvr>
                                        <p:cTn id="9" fill="hold"/>
                                        <p:tgtEl>
                                          <p:spTgt spid="195">
                                            <p:txEl>
                                              <p:pRg st="0" end="0"/>
                                            </p:txEl>
                                          </p:spTgt>
                                        </p:tgtEl>
                                        <p:attrNameLst>
                                          <p:attrName>style.visibility</p:attrName>
                                        </p:attrNameLst>
                                      </p:cBhvr>
                                      <p:to>
                                        <p:strVal val="visible"/>
                                      </p:to>
                                    </p:set>
                                    <p:animEffect filter="wipe(left)" transition="in">
                                      <p:cBhvr>
                                        <p:cTn id="10" dur="500"/>
                                        <p:tgtEl>
                                          <p:spTgt spid="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96">
                                            <p:bg/>
                                          </p:spTgt>
                                        </p:tgtEl>
                                        <p:attrNameLst>
                                          <p:attrName>style.visibility</p:attrName>
                                        </p:attrNameLst>
                                      </p:cBhvr>
                                      <p:to>
                                        <p:strVal val="visible"/>
                                      </p:to>
                                    </p:set>
                                    <p:animEffect filter="wipe(left)" transition="in">
                                      <p:cBhvr>
                                        <p:cTn id="15" dur="500"/>
                                        <p:tgtEl>
                                          <p:spTgt spid="196">
                                            <p:bg/>
                                          </p:spTgt>
                                        </p:tgtEl>
                                      </p:cBhvr>
                                    </p:animEffect>
                                  </p:childTnLst>
                                </p:cTn>
                              </p:par>
                              <p:par>
                                <p:cTn id="16" presetClass="entr" presetSubtype="8" presetID="22" grpId="2" fill="hold">
                                  <p:stCondLst>
                                    <p:cond delay="0"/>
                                  </p:stCondLst>
                                  <p:iterate type="el" backwards="0">
                                    <p:tmAbs val="0"/>
                                  </p:iterate>
                                  <p:childTnLst>
                                    <p:set>
                                      <p:cBhvr>
                                        <p:cTn id="17" fill="hold"/>
                                        <p:tgtEl>
                                          <p:spTgt spid="196">
                                            <p:txEl>
                                              <p:pRg st="0" end="0"/>
                                            </p:txEl>
                                          </p:spTgt>
                                        </p:tgtEl>
                                        <p:attrNameLst>
                                          <p:attrName>style.visibility</p:attrName>
                                        </p:attrNameLst>
                                      </p:cBhvr>
                                      <p:to>
                                        <p:strVal val="visible"/>
                                      </p:to>
                                    </p:set>
                                    <p:animEffect filter="wipe(left)" transition="in">
                                      <p:cBhvr>
                                        <p:cTn id="18" dur="500"/>
                                        <p:tgtEl>
                                          <p:spTgt spid="19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8" presetID="22" grpId="3" fill="hold">
                                  <p:stCondLst>
                                    <p:cond delay="0"/>
                                  </p:stCondLst>
                                  <p:iterate type="el" backwards="0">
                                    <p:tmAbs val="0"/>
                                  </p:iterate>
                                  <p:childTnLst>
                                    <p:set>
                                      <p:cBhvr>
                                        <p:cTn id="22" fill="hold"/>
                                        <p:tgtEl>
                                          <p:spTgt spid="202">
                                            <p:bg/>
                                          </p:spTgt>
                                        </p:tgtEl>
                                        <p:attrNameLst>
                                          <p:attrName>style.visibility</p:attrName>
                                        </p:attrNameLst>
                                      </p:cBhvr>
                                      <p:to>
                                        <p:strVal val="visible"/>
                                      </p:to>
                                    </p:set>
                                    <p:animEffect filter="wipe(left)" transition="in">
                                      <p:cBhvr>
                                        <p:cTn id="23" dur="500"/>
                                        <p:tgtEl>
                                          <p:spTgt spid="202">
                                            <p:bg/>
                                          </p:spTgt>
                                        </p:tgtEl>
                                      </p:cBhvr>
                                    </p:animEffect>
                                  </p:childTnLst>
                                </p:cTn>
                              </p:par>
                              <p:par>
                                <p:cTn id="24" presetClass="entr" presetSubtype="8" presetID="22" grpId="3" fill="hold">
                                  <p:stCondLst>
                                    <p:cond delay="0"/>
                                  </p:stCondLst>
                                  <p:iterate type="el" backwards="0">
                                    <p:tmAbs val="0"/>
                                  </p:iterate>
                                  <p:childTnLst>
                                    <p:set>
                                      <p:cBhvr>
                                        <p:cTn id="25" fill="hold"/>
                                        <p:tgtEl>
                                          <p:spTgt spid="202">
                                            <p:txEl>
                                              <p:pRg st="0" end="0"/>
                                            </p:txEl>
                                          </p:spTgt>
                                        </p:tgtEl>
                                        <p:attrNameLst>
                                          <p:attrName>style.visibility</p:attrName>
                                        </p:attrNameLst>
                                      </p:cBhvr>
                                      <p:to>
                                        <p:strVal val="visible"/>
                                      </p:to>
                                    </p:set>
                                    <p:animEffect filter="wipe(left)" transition="in">
                                      <p:cBhvr>
                                        <p:cTn id="26" dur="500"/>
                                        <p:tgtEl>
                                          <p:spTgt spid="202">
                                            <p:txEl>
                                              <p:pRg st="0" end="0"/>
                                            </p:txEl>
                                          </p:spTgt>
                                        </p:tgtEl>
                                      </p:cBhvr>
                                    </p:animEffect>
                                  </p:childTnLst>
                                </p:cTn>
                              </p:par>
                            </p:childTnLst>
                          </p:cTn>
                        </p:par>
                        <p:par>
                          <p:cTn id="27" fill="hold">
                            <p:stCondLst>
                              <p:cond delay="500"/>
                            </p:stCondLst>
                            <p:childTnLst>
                              <p:par>
                                <p:cTn id="28" nodeType="afterEffect" presetClass="entr" presetSubtype="8" presetID="22" grpId="4" fill="hold">
                                  <p:stCondLst>
                                    <p:cond delay="0"/>
                                  </p:stCondLst>
                                  <p:iterate type="el" backwards="0">
                                    <p:tmAbs val="0"/>
                                  </p:iterate>
                                  <p:childTnLst>
                                    <p:set>
                                      <p:cBhvr>
                                        <p:cTn id="29" fill="hold"/>
                                        <p:tgtEl>
                                          <p:spTgt spid="203"/>
                                        </p:tgtEl>
                                        <p:attrNameLst>
                                          <p:attrName>style.visibility</p:attrName>
                                        </p:attrNameLst>
                                      </p:cBhvr>
                                      <p:to>
                                        <p:strVal val="visible"/>
                                      </p:to>
                                    </p:set>
                                    <p:animEffect filter="wipe(left)" transition="in">
                                      <p:cBhvr>
                                        <p:cTn id="30" dur="500"/>
                                        <p:tgtEl>
                                          <p:spTgt spid="203"/>
                                        </p:tgtEl>
                                      </p:cBhvr>
                                    </p:animEffect>
                                  </p:childTnLst>
                                </p:cTn>
                              </p:par>
                            </p:childTnLst>
                          </p:cTn>
                        </p:par>
                        <p:par>
                          <p:cTn id="31" fill="hold">
                            <p:stCondLst>
                              <p:cond delay="1000"/>
                            </p:stCondLst>
                            <p:childTnLst>
                              <p:par>
                                <p:cTn id="32" nodeType="afterEffect" presetClass="entr" presetSubtype="8" presetID="22" grpId="5" fill="hold">
                                  <p:stCondLst>
                                    <p:cond delay="0"/>
                                  </p:stCondLst>
                                  <p:iterate type="el" backwards="0">
                                    <p:tmAbs val="0"/>
                                  </p:iterate>
                                  <p:childTnLst>
                                    <p:set>
                                      <p:cBhvr>
                                        <p:cTn id="33" fill="hold"/>
                                        <p:tgtEl>
                                          <p:spTgt spid="198">
                                            <p:bg/>
                                          </p:spTgt>
                                        </p:tgtEl>
                                        <p:attrNameLst>
                                          <p:attrName>style.visibility</p:attrName>
                                        </p:attrNameLst>
                                      </p:cBhvr>
                                      <p:to>
                                        <p:strVal val="visible"/>
                                      </p:to>
                                    </p:set>
                                    <p:animEffect filter="wipe(left)" transition="in">
                                      <p:cBhvr>
                                        <p:cTn id="34" dur="500"/>
                                        <p:tgtEl>
                                          <p:spTgt spid="198">
                                            <p:bg/>
                                          </p:spTgt>
                                        </p:tgtEl>
                                      </p:cBhvr>
                                    </p:animEffect>
                                  </p:childTnLst>
                                </p:cTn>
                              </p:par>
                              <p:par>
                                <p:cTn id="35" presetClass="entr" presetSubtype="8" presetID="22" grpId="5" fill="hold">
                                  <p:stCondLst>
                                    <p:cond delay="0"/>
                                  </p:stCondLst>
                                  <p:iterate type="el" backwards="0">
                                    <p:tmAbs val="0"/>
                                  </p:iterate>
                                  <p:childTnLst>
                                    <p:set>
                                      <p:cBhvr>
                                        <p:cTn id="36" fill="hold"/>
                                        <p:tgtEl>
                                          <p:spTgt spid="198">
                                            <p:txEl>
                                              <p:pRg st="0" end="0"/>
                                            </p:txEl>
                                          </p:spTgt>
                                        </p:tgtEl>
                                        <p:attrNameLst>
                                          <p:attrName>style.visibility</p:attrName>
                                        </p:attrNameLst>
                                      </p:cBhvr>
                                      <p:to>
                                        <p:strVal val="visible"/>
                                      </p:to>
                                    </p:set>
                                    <p:animEffect filter="wipe(left)" transition="in">
                                      <p:cBhvr>
                                        <p:cTn id="37" dur="500"/>
                                        <p:tgtEl>
                                          <p:spTgt spid="19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nodeType="clickEffect" presetClass="entr" presetSubtype="8" presetID="22" grpId="6" fill="hold">
                                  <p:stCondLst>
                                    <p:cond delay="0"/>
                                  </p:stCondLst>
                                  <p:iterate type="el" backwards="0">
                                    <p:tmAbs val="0"/>
                                  </p:iterate>
                                  <p:childTnLst>
                                    <p:set>
                                      <p:cBhvr>
                                        <p:cTn id="41" fill="hold"/>
                                        <p:tgtEl>
                                          <p:spTgt spid="197">
                                            <p:bg/>
                                          </p:spTgt>
                                        </p:tgtEl>
                                        <p:attrNameLst>
                                          <p:attrName>style.visibility</p:attrName>
                                        </p:attrNameLst>
                                      </p:cBhvr>
                                      <p:to>
                                        <p:strVal val="visible"/>
                                      </p:to>
                                    </p:set>
                                    <p:animEffect filter="wipe(left)" transition="in">
                                      <p:cBhvr>
                                        <p:cTn id="42" dur="500"/>
                                        <p:tgtEl>
                                          <p:spTgt spid="197">
                                            <p:bg/>
                                          </p:spTgt>
                                        </p:tgtEl>
                                      </p:cBhvr>
                                    </p:animEffect>
                                  </p:childTnLst>
                                </p:cTn>
                              </p:par>
                              <p:par>
                                <p:cTn id="43" presetClass="entr" presetSubtype="8" presetID="22" grpId="6" fill="hold">
                                  <p:stCondLst>
                                    <p:cond delay="0"/>
                                  </p:stCondLst>
                                  <p:iterate type="el" backwards="0">
                                    <p:tmAbs val="0"/>
                                  </p:iterate>
                                  <p:childTnLst>
                                    <p:set>
                                      <p:cBhvr>
                                        <p:cTn id="44" fill="hold"/>
                                        <p:tgtEl>
                                          <p:spTgt spid="197">
                                            <p:txEl>
                                              <p:pRg st="0" end="0"/>
                                            </p:txEl>
                                          </p:spTgt>
                                        </p:tgtEl>
                                        <p:attrNameLst>
                                          <p:attrName>style.visibility</p:attrName>
                                        </p:attrNameLst>
                                      </p:cBhvr>
                                      <p:to>
                                        <p:strVal val="visible"/>
                                      </p:to>
                                    </p:set>
                                    <p:animEffect filter="wipe(left)" transition="in">
                                      <p:cBhvr>
                                        <p:cTn id="45" dur="500"/>
                                        <p:tgtEl>
                                          <p:spTgt spid="197">
                                            <p:txEl>
                                              <p:pRg st="0" end="0"/>
                                            </p:txEl>
                                          </p:spTgt>
                                        </p:tgtEl>
                                      </p:cBhvr>
                                    </p:animEffect>
                                  </p:childTnLst>
                                </p:cTn>
                              </p:par>
                            </p:childTnLst>
                          </p:cTn>
                        </p:par>
                        <p:par>
                          <p:cTn id="46" fill="hold">
                            <p:stCondLst>
                              <p:cond delay="500"/>
                            </p:stCondLst>
                            <p:childTnLst>
                              <p:par>
                                <p:cTn id="47" nodeType="afterEffect" presetClass="entr" presetSubtype="1" presetID="22" grpId="7" fill="hold">
                                  <p:stCondLst>
                                    <p:cond delay="0"/>
                                  </p:stCondLst>
                                  <p:iterate type="el" backwards="0">
                                    <p:tmAbs val="0"/>
                                  </p:iterate>
                                  <p:childTnLst>
                                    <p:set>
                                      <p:cBhvr>
                                        <p:cTn id="48" fill="hold"/>
                                        <p:tgtEl>
                                          <p:spTgt spid="199"/>
                                        </p:tgtEl>
                                        <p:attrNameLst>
                                          <p:attrName>style.visibility</p:attrName>
                                        </p:attrNameLst>
                                      </p:cBhvr>
                                      <p:to>
                                        <p:strVal val="visible"/>
                                      </p:to>
                                    </p:set>
                                    <p:animEffect filter="wipe(up)" transition="in">
                                      <p:cBhvr>
                                        <p:cTn id="49" dur="500"/>
                                        <p:tgtEl>
                                          <p:spTgt spid="199"/>
                                        </p:tgtEl>
                                      </p:cBhvr>
                                    </p:animEffect>
                                  </p:childTnLst>
                                </p:cTn>
                              </p:par>
                            </p:childTnLst>
                          </p:cTn>
                        </p:par>
                        <p:par>
                          <p:cTn id="50" fill="hold">
                            <p:stCondLst>
                              <p:cond delay="1000"/>
                            </p:stCondLst>
                            <p:childTnLst>
                              <p:par>
                                <p:cTn id="51" nodeType="afterEffect" presetClass="entr" presetSubtype="1" presetID="22" grpId="8" fill="hold">
                                  <p:stCondLst>
                                    <p:cond delay="0"/>
                                  </p:stCondLst>
                                  <p:iterate type="el" backwards="0">
                                    <p:tmAbs val="0"/>
                                  </p:iterate>
                                  <p:childTnLst>
                                    <p:set>
                                      <p:cBhvr>
                                        <p:cTn id="52" fill="hold"/>
                                        <p:tgtEl>
                                          <p:spTgt spid="200"/>
                                        </p:tgtEl>
                                        <p:attrNameLst>
                                          <p:attrName>style.visibility</p:attrName>
                                        </p:attrNameLst>
                                      </p:cBhvr>
                                      <p:to>
                                        <p:strVal val="visible"/>
                                      </p:to>
                                    </p:set>
                                    <p:animEffect filter="wipe(up)" transition="in">
                                      <p:cBhvr>
                                        <p:cTn id="53" dur="500"/>
                                        <p:tgtEl>
                                          <p:spTgt spid="200"/>
                                        </p:tgtEl>
                                      </p:cBhvr>
                                    </p:animEffect>
                                  </p:childTnLst>
                                </p:cTn>
                              </p:par>
                            </p:childTnLst>
                          </p:cTn>
                        </p:par>
                        <p:par>
                          <p:cTn id="54" fill="hold">
                            <p:stCondLst>
                              <p:cond delay="1500"/>
                            </p:stCondLst>
                            <p:childTnLst>
                              <p:par>
                                <p:cTn id="55" nodeType="afterEffect" presetClass="entr" presetSubtype="1" presetID="22" grpId="9" fill="hold">
                                  <p:stCondLst>
                                    <p:cond delay="0"/>
                                  </p:stCondLst>
                                  <p:iterate type="el" backwards="0">
                                    <p:tmAbs val="0"/>
                                  </p:iterate>
                                  <p:childTnLst>
                                    <p:set>
                                      <p:cBhvr>
                                        <p:cTn id="56" fill="hold"/>
                                        <p:tgtEl>
                                          <p:spTgt spid="201"/>
                                        </p:tgtEl>
                                        <p:attrNameLst>
                                          <p:attrName>style.visibility</p:attrName>
                                        </p:attrNameLst>
                                      </p:cBhvr>
                                      <p:to>
                                        <p:strVal val="visible"/>
                                      </p:to>
                                    </p:set>
                                    <p:animEffect filter="wipe(up)" transition="in">
                                      <p:cBhvr>
                                        <p:cTn id="57" dur="500"/>
                                        <p:tgtEl>
                                          <p:spTgt spid="201"/>
                                        </p:tgtEl>
                                      </p:cBhvr>
                                    </p:animEffect>
                                  </p:childTnLst>
                                </p:cTn>
                              </p:par>
                            </p:childTnLst>
                          </p:cTn>
                        </p:par>
                        <p:par>
                          <p:cTn id="58" fill="hold">
                            <p:stCondLst>
                              <p:cond delay="2000"/>
                            </p:stCondLst>
                            <p:childTnLst>
                              <p:par>
                                <p:cTn id="59" nodeType="afterEffect" presetClass="entr" presetSubtype="8" presetID="22" grpId="10" fill="hold">
                                  <p:stCondLst>
                                    <p:cond delay="0"/>
                                  </p:stCondLst>
                                  <p:iterate type="el" backwards="0">
                                    <p:tmAbs val="0"/>
                                  </p:iterate>
                                  <p:childTnLst>
                                    <p:set>
                                      <p:cBhvr>
                                        <p:cTn id="60" fill="hold"/>
                                        <p:tgtEl>
                                          <p:spTgt spid="204">
                                            <p:bg/>
                                          </p:spTgt>
                                        </p:tgtEl>
                                        <p:attrNameLst>
                                          <p:attrName>style.visibility</p:attrName>
                                        </p:attrNameLst>
                                      </p:cBhvr>
                                      <p:to>
                                        <p:strVal val="visible"/>
                                      </p:to>
                                    </p:set>
                                    <p:animEffect filter="wipe(left)" transition="in">
                                      <p:cBhvr>
                                        <p:cTn id="61" dur="500"/>
                                        <p:tgtEl>
                                          <p:spTgt spid="204">
                                            <p:bg/>
                                          </p:spTgt>
                                        </p:tgtEl>
                                      </p:cBhvr>
                                    </p:animEffect>
                                  </p:childTnLst>
                                </p:cTn>
                              </p:par>
                              <p:par>
                                <p:cTn id="62" presetClass="entr" presetSubtype="8" presetID="22" grpId="10" fill="hold">
                                  <p:stCondLst>
                                    <p:cond delay="0"/>
                                  </p:stCondLst>
                                  <p:iterate type="el" backwards="0">
                                    <p:tmAbs val="0"/>
                                  </p:iterate>
                                  <p:childTnLst>
                                    <p:set>
                                      <p:cBhvr>
                                        <p:cTn id="63" fill="hold"/>
                                        <p:tgtEl>
                                          <p:spTgt spid="204">
                                            <p:txEl>
                                              <p:pRg st="0" end="0"/>
                                            </p:txEl>
                                          </p:spTgt>
                                        </p:tgtEl>
                                        <p:attrNameLst>
                                          <p:attrName>style.visibility</p:attrName>
                                        </p:attrNameLst>
                                      </p:cBhvr>
                                      <p:to>
                                        <p:strVal val="visible"/>
                                      </p:to>
                                    </p:set>
                                    <p:animEffect filter="wipe(left)" transition="in">
                                      <p:cBhvr>
                                        <p:cTn id="64" dur="500"/>
                                        <p:tgtEl>
                                          <p:spTgt spid="20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nodeType="clickEffect" presetClass="entr" presetSubtype="8" presetID="22" grpId="11" fill="hold">
                                  <p:stCondLst>
                                    <p:cond delay="0"/>
                                  </p:stCondLst>
                                  <p:iterate type="el" backwards="0">
                                    <p:tmAbs val="0"/>
                                  </p:iterate>
                                  <p:childTnLst>
                                    <p:set>
                                      <p:cBhvr>
                                        <p:cTn id="68" fill="hold"/>
                                        <p:tgtEl>
                                          <p:spTgt spid="205">
                                            <p:bg/>
                                          </p:spTgt>
                                        </p:tgtEl>
                                        <p:attrNameLst>
                                          <p:attrName>style.visibility</p:attrName>
                                        </p:attrNameLst>
                                      </p:cBhvr>
                                      <p:to>
                                        <p:strVal val="visible"/>
                                      </p:to>
                                    </p:set>
                                    <p:animEffect filter="wipe(left)" transition="in">
                                      <p:cBhvr>
                                        <p:cTn id="69" dur="500"/>
                                        <p:tgtEl>
                                          <p:spTgt spid="205">
                                            <p:bg/>
                                          </p:spTgt>
                                        </p:tgtEl>
                                      </p:cBhvr>
                                    </p:animEffect>
                                  </p:childTnLst>
                                </p:cTn>
                              </p:par>
                              <p:par>
                                <p:cTn id="70" presetClass="entr" presetSubtype="8" presetID="22" grpId="11" fill="hold">
                                  <p:stCondLst>
                                    <p:cond delay="0"/>
                                  </p:stCondLst>
                                  <p:iterate type="el" backwards="0">
                                    <p:tmAbs val="0"/>
                                  </p:iterate>
                                  <p:childTnLst>
                                    <p:set>
                                      <p:cBhvr>
                                        <p:cTn id="71" fill="hold"/>
                                        <p:tgtEl>
                                          <p:spTgt spid="205">
                                            <p:txEl>
                                              <p:pRg st="0" end="0"/>
                                            </p:txEl>
                                          </p:spTgt>
                                        </p:tgtEl>
                                        <p:attrNameLst>
                                          <p:attrName>style.visibility</p:attrName>
                                        </p:attrNameLst>
                                      </p:cBhvr>
                                      <p:to>
                                        <p:strVal val="visible"/>
                                      </p:to>
                                    </p:set>
                                    <p:animEffect filter="wipe(left)" transition="in">
                                      <p:cBhvr>
                                        <p:cTn id="72" dur="500"/>
                                        <p:tgtEl>
                                          <p:spTgt spid="20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4" grpId="10"/>
      <p:bldP build="whole" bldLvl="1" animBg="1" rev="0" advAuto="0" spid="199" grpId="7"/>
      <p:bldP build="p" bldLvl="5" animBg="1" rev="0" advAuto="0" spid="196" grpId="2"/>
      <p:bldP build="p" bldLvl="5" animBg="1" rev="0" advAuto="0" spid="202" grpId="3"/>
      <p:bldP build="whole" bldLvl="1" animBg="1" rev="0" advAuto="0" spid="200" grpId="8"/>
      <p:bldP build="p" bldLvl="5" animBg="1" rev="0" advAuto="0" spid="198" grpId="5"/>
      <p:bldP build="whole" bldLvl="1" animBg="1" rev="0" advAuto="0" spid="203" grpId="4"/>
      <p:bldP build="p" bldLvl="5" animBg="1" rev="0" advAuto="0" spid="197" grpId="6"/>
      <p:bldP build="p" bldLvl="5" animBg="1" rev="0" advAuto="0" spid="195" grpId="1"/>
      <p:bldP build="whole" bldLvl="1" animBg="1" rev="0" advAuto="0" spid="201" grpId="9"/>
      <p:bldP build="p" bldLvl="5" animBg="1" rev="0" advAuto="0" spid="205" grpId="11"/>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